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8"/>
  </p:notesMasterIdLst>
  <p:sldIdLst>
    <p:sldId id="256" r:id="rId2"/>
    <p:sldId id="341" r:id="rId3"/>
    <p:sldId id="493" r:id="rId4"/>
    <p:sldId id="494" r:id="rId5"/>
    <p:sldId id="496" r:id="rId6"/>
    <p:sldId id="578" r:id="rId7"/>
    <p:sldId id="495" r:id="rId8"/>
    <p:sldId id="509" r:id="rId9"/>
    <p:sldId id="586" r:id="rId10"/>
    <p:sldId id="416" r:id="rId11"/>
    <p:sldId id="338" r:id="rId12"/>
    <p:sldId id="585" r:id="rId13"/>
    <p:sldId id="584" r:id="rId14"/>
    <p:sldId id="339" r:id="rId15"/>
    <p:sldId id="518" r:id="rId16"/>
    <p:sldId id="337" r:id="rId17"/>
    <p:sldId id="517" r:id="rId18"/>
    <p:sldId id="449" r:id="rId19"/>
    <p:sldId id="448" r:id="rId20"/>
    <p:sldId id="583" r:id="rId21"/>
    <p:sldId id="522" r:id="rId22"/>
    <p:sldId id="596" r:id="rId23"/>
    <p:sldId id="549" r:id="rId24"/>
    <p:sldId id="562" r:id="rId25"/>
    <p:sldId id="510" r:id="rId26"/>
    <p:sldId id="579" r:id="rId27"/>
    <p:sldId id="580" r:id="rId28"/>
    <p:sldId id="513" r:id="rId29"/>
    <p:sldId id="529" r:id="rId30"/>
    <p:sldId id="563" r:id="rId31"/>
    <p:sldId id="527" r:id="rId32"/>
    <p:sldId id="521" r:id="rId33"/>
    <p:sldId id="520" r:id="rId34"/>
    <p:sldId id="588" r:id="rId35"/>
    <p:sldId id="564" r:id="rId36"/>
    <p:sldId id="565" r:id="rId37"/>
    <p:sldId id="599" r:id="rId38"/>
    <p:sldId id="566" r:id="rId39"/>
    <p:sldId id="600" r:id="rId40"/>
    <p:sldId id="569" r:id="rId41"/>
    <p:sldId id="567" r:id="rId42"/>
    <p:sldId id="597" r:id="rId43"/>
    <p:sldId id="508" r:id="rId44"/>
    <p:sldId id="474" r:id="rId45"/>
    <p:sldId id="469" r:id="rId46"/>
    <p:sldId id="589" r:id="rId47"/>
    <p:sldId id="550" r:id="rId48"/>
    <p:sldId id="552" r:id="rId49"/>
    <p:sldId id="572" r:id="rId50"/>
    <p:sldId id="573" r:id="rId51"/>
    <p:sldId id="595" r:id="rId52"/>
    <p:sldId id="577" r:id="rId53"/>
    <p:sldId id="601" r:id="rId54"/>
    <p:sldId id="602" r:id="rId55"/>
    <p:sldId id="603" r:id="rId56"/>
    <p:sldId id="616" r:id="rId57"/>
    <p:sldId id="617" r:id="rId58"/>
    <p:sldId id="590" r:id="rId59"/>
    <p:sldId id="598" r:id="rId60"/>
    <p:sldId id="324" r:id="rId61"/>
    <p:sldId id="609" r:id="rId62"/>
    <p:sldId id="610" r:id="rId63"/>
    <p:sldId id="615" r:id="rId64"/>
    <p:sldId id="605" r:id="rId65"/>
    <p:sldId id="555" r:id="rId66"/>
    <p:sldId id="560" r:id="rId67"/>
    <p:sldId id="556" r:id="rId68"/>
    <p:sldId id="557" r:id="rId69"/>
    <p:sldId id="593" r:id="rId70"/>
    <p:sldId id="524" r:id="rId71"/>
    <p:sldId id="526" r:id="rId72"/>
    <p:sldId id="525" r:id="rId73"/>
    <p:sldId id="488" r:id="rId74"/>
    <p:sldId id="613" r:id="rId75"/>
    <p:sldId id="614" r:id="rId76"/>
    <p:sldId id="61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8" autoAdjust="0"/>
    <p:restoredTop sz="94660"/>
  </p:normalViewPr>
  <p:slideViewPr>
    <p:cSldViewPr snapToGrid="0">
      <p:cViewPr varScale="1">
        <p:scale>
          <a:sx n="82" d="100"/>
          <a:sy n="82" d="100"/>
        </p:scale>
        <p:origin x="7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43D30-9268-4CB6-B1BB-39D4E82D34C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EE46ED7-7A43-4781-B9D4-28DAE618AD94}">
      <dgm:prSet/>
      <dgm:spPr/>
      <dgm:t>
        <a:bodyPr/>
        <a:lstStyle/>
        <a:p>
          <a:r>
            <a:rPr lang="en-US" dirty="0"/>
            <a:t>Review empirical research on what aspects of legal research and writing affect persuasion </a:t>
          </a:r>
        </a:p>
      </dgm:t>
    </dgm:pt>
    <dgm:pt modelId="{E21C9872-1E60-40C6-B49D-46266D9D0C75}" type="parTrans" cxnId="{3BA3186D-9555-406A-8ED9-5CC20F2D0A76}">
      <dgm:prSet/>
      <dgm:spPr/>
      <dgm:t>
        <a:bodyPr/>
        <a:lstStyle/>
        <a:p>
          <a:endParaRPr lang="en-US"/>
        </a:p>
      </dgm:t>
    </dgm:pt>
    <dgm:pt modelId="{77C48A1B-383C-425F-BF48-FA1545B00A86}" type="sibTrans" cxnId="{3BA3186D-9555-406A-8ED9-5CC20F2D0A76}">
      <dgm:prSet/>
      <dgm:spPr/>
      <dgm:t>
        <a:bodyPr/>
        <a:lstStyle/>
        <a:p>
          <a:endParaRPr lang="en-US"/>
        </a:p>
      </dgm:t>
    </dgm:pt>
    <dgm:pt modelId="{038E5E00-8ABB-4C45-B294-F772BC699374}">
      <dgm:prSet/>
      <dgm:spPr/>
      <dgm:t>
        <a:bodyPr/>
        <a:lstStyle/>
        <a:p>
          <a:r>
            <a:rPr lang="en-US"/>
            <a:t>Specific eye on appellate writing, but, with few studies out there, also will refer to studies of trial briefs (mostly SJ briefs) </a:t>
          </a:r>
        </a:p>
      </dgm:t>
    </dgm:pt>
    <dgm:pt modelId="{EA10A1C6-FE6C-470B-89A3-B7FC04A7F64F}" type="parTrans" cxnId="{1541212D-D7B9-4016-8C19-29A907A60967}">
      <dgm:prSet/>
      <dgm:spPr/>
      <dgm:t>
        <a:bodyPr/>
        <a:lstStyle/>
        <a:p>
          <a:endParaRPr lang="en-US"/>
        </a:p>
      </dgm:t>
    </dgm:pt>
    <dgm:pt modelId="{B267A989-844A-4B10-BDE1-9C7714760093}" type="sibTrans" cxnId="{1541212D-D7B9-4016-8C19-29A907A60967}">
      <dgm:prSet/>
      <dgm:spPr/>
      <dgm:t>
        <a:bodyPr/>
        <a:lstStyle/>
        <a:p>
          <a:endParaRPr lang="en-US"/>
        </a:p>
      </dgm:t>
    </dgm:pt>
    <dgm:pt modelId="{2DCB531E-7B5C-4E88-A275-F9B7ABAEBBB1}" type="pres">
      <dgm:prSet presAssocID="{C6643D30-9268-4CB6-B1BB-39D4E82D34C4}" presName="hierChild1" presStyleCnt="0">
        <dgm:presLayoutVars>
          <dgm:chPref val="1"/>
          <dgm:dir/>
          <dgm:animOne val="branch"/>
          <dgm:animLvl val="lvl"/>
          <dgm:resizeHandles/>
        </dgm:presLayoutVars>
      </dgm:prSet>
      <dgm:spPr/>
    </dgm:pt>
    <dgm:pt modelId="{E558F24E-BDB9-451B-B0A2-9B88CCC11207}" type="pres">
      <dgm:prSet presAssocID="{8EE46ED7-7A43-4781-B9D4-28DAE618AD94}" presName="hierRoot1" presStyleCnt="0"/>
      <dgm:spPr/>
    </dgm:pt>
    <dgm:pt modelId="{752EE56A-0A13-45E4-8BE2-45E054E6A101}" type="pres">
      <dgm:prSet presAssocID="{8EE46ED7-7A43-4781-B9D4-28DAE618AD94}" presName="composite" presStyleCnt="0"/>
      <dgm:spPr/>
    </dgm:pt>
    <dgm:pt modelId="{51FC23FB-A183-46EE-AA2D-63AF3F8F0CCF}" type="pres">
      <dgm:prSet presAssocID="{8EE46ED7-7A43-4781-B9D4-28DAE618AD94}" presName="background" presStyleLbl="node0" presStyleIdx="0" presStyleCnt="2"/>
      <dgm:spPr/>
    </dgm:pt>
    <dgm:pt modelId="{F5BC395A-05CF-4144-BA18-2FB05B6F84C9}" type="pres">
      <dgm:prSet presAssocID="{8EE46ED7-7A43-4781-B9D4-28DAE618AD94}" presName="text" presStyleLbl="fgAcc0" presStyleIdx="0" presStyleCnt="2">
        <dgm:presLayoutVars>
          <dgm:chPref val="3"/>
        </dgm:presLayoutVars>
      </dgm:prSet>
      <dgm:spPr/>
    </dgm:pt>
    <dgm:pt modelId="{299DE3CB-B6DB-4D5E-B1FF-FB00DA45B71E}" type="pres">
      <dgm:prSet presAssocID="{8EE46ED7-7A43-4781-B9D4-28DAE618AD94}" presName="hierChild2" presStyleCnt="0"/>
      <dgm:spPr/>
    </dgm:pt>
    <dgm:pt modelId="{DACFCF9C-1E75-4E9C-A521-94338FCB7EBB}" type="pres">
      <dgm:prSet presAssocID="{038E5E00-8ABB-4C45-B294-F772BC699374}" presName="hierRoot1" presStyleCnt="0"/>
      <dgm:spPr/>
    </dgm:pt>
    <dgm:pt modelId="{94761378-B3E7-48D3-9BE3-AC4FF0A65253}" type="pres">
      <dgm:prSet presAssocID="{038E5E00-8ABB-4C45-B294-F772BC699374}" presName="composite" presStyleCnt="0"/>
      <dgm:spPr/>
    </dgm:pt>
    <dgm:pt modelId="{0D26B14D-3D6C-4589-B086-5E94D98A7A1B}" type="pres">
      <dgm:prSet presAssocID="{038E5E00-8ABB-4C45-B294-F772BC699374}" presName="background" presStyleLbl="node0" presStyleIdx="1" presStyleCnt="2"/>
      <dgm:spPr/>
    </dgm:pt>
    <dgm:pt modelId="{4ED19D9D-03AB-4DA6-817A-98796CB2DB31}" type="pres">
      <dgm:prSet presAssocID="{038E5E00-8ABB-4C45-B294-F772BC699374}" presName="text" presStyleLbl="fgAcc0" presStyleIdx="1" presStyleCnt="2">
        <dgm:presLayoutVars>
          <dgm:chPref val="3"/>
        </dgm:presLayoutVars>
      </dgm:prSet>
      <dgm:spPr/>
    </dgm:pt>
    <dgm:pt modelId="{815EEA7F-0647-43F7-AAD6-64109B68D986}" type="pres">
      <dgm:prSet presAssocID="{038E5E00-8ABB-4C45-B294-F772BC699374}" presName="hierChild2" presStyleCnt="0"/>
      <dgm:spPr/>
    </dgm:pt>
  </dgm:ptLst>
  <dgm:cxnLst>
    <dgm:cxn modelId="{E017B60A-4738-40DC-9526-E4D68CC0100B}" type="presOf" srcId="{038E5E00-8ABB-4C45-B294-F772BC699374}" destId="{4ED19D9D-03AB-4DA6-817A-98796CB2DB31}" srcOrd="0" destOrd="0" presId="urn:microsoft.com/office/officeart/2005/8/layout/hierarchy1"/>
    <dgm:cxn modelId="{1541212D-D7B9-4016-8C19-29A907A60967}" srcId="{C6643D30-9268-4CB6-B1BB-39D4E82D34C4}" destId="{038E5E00-8ABB-4C45-B294-F772BC699374}" srcOrd="1" destOrd="0" parTransId="{EA10A1C6-FE6C-470B-89A3-B7FC04A7F64F}" sibTransId="{B267A989-844A-4B10-BDE1-9C7714760093}"/>
    <dgm:cxn modelId="{3BA3186D-9555-406A-8ED9-5CC20F2D0A76}" srcId="{C6643D30-9268-4CB6-B1BB-39D4E82D34C4}" destId="{8EE46ED7-7A43-4781-B9D4-28DAE618AD94}" srcOrd="0" destOrd="0" parTransId="{E21C9872-1E60-40C6-B49D-46266D9D0C75}" sibTransId="{77C48A1B-383C-425F-BF48-FA1545B00A86}"/>
    <dgm:cxn modelId="{36B4BD82-2890-48FB-8349-8765E385A095}" type="presOf" srcId="{8EE46ED7-7A43-4781-B9D4-28DAE618AD94}" destId="{F5BC395A-05CF-4144-BA18-2FB05B6F84C9}" srcOrd="0" destOrd="0" presId="urn:microsoft.com/office/officeart/2005/8/layout/hierarchy1"/>
    <dgm:cxn modelId="{D23977C7-DB80-46EE-B685-F63B49CFA3E1}" type="presOf" srcId="{C6643D30-9268-4CB6-B1BB-39D4E82D34C4}" destId="{2DCB531E-7B5C-4E88-A275-F9B7ABAEBBB1}" srcOrd="0" destOrd="0" presId="urn:microsoft.com/office/officeart/2005/8/layout/hierarchy1"/>
    <dgm:cxn modelId="{72CE26B4-936C-4B87-B218-D8CD90A5308F}" type="presParOf" srcId="{2DCB531E-7B5C-4E88-A275-F9B7ABAEBBB1}" destId="{E558F24E-BDB9-451B-B0A2-9B88CCC11207}" srcOrd="0" destOrd="0" presId="urn:microsoft.com/office/officeart/2005/8/layout/hierarchy1"/>
    <dgm:cxn modelId="{C68D80DE-722D-45C4-A6A7-3A453185F67E}" type="presParOf" srcId="{E558F24E-BDB9-451B-B0A2-9B88CCC11207}" destId="{752EE56A-0A13-45E4-8BE2-45E054E6A101}" srcOrd="0" destOrd="0" presId="urn:microsoft.com/office/officeart/2005/8/layout/hierarchy1"/>
    <dgm:cxn modelId="{522F6414-700C-4CEB-A94F-7BE2CEA7AF3A}" type="presParOf" srcId="{752EE56A-0A13-45E4-8BE2-45E054E6A101}" destId="{51FC23FB-A183-46EE-AA2D-63AF3F8F0CCF}" srcOrd="0" destOrd="0" presId="urn:microsoft.com/office/officeart/2005/8/layout/hierarchy1"/>
    <dgm:cxn modelId="{421603FC-02A1-410C-9304-3422B44FF8AF}" type="presParOf" srcId="{752EE56A-0A13-45E4-8BE2-45E054E6A101}" destId="{F5BC395A-05CF-4144-BA18-2FB05B6F84C9}" srcOrd="1" destOrd="0" presId="urn:microsoft.com/office/officeart/2005/8/layout/hierarchy1"/>
    <dgm:cxn modelId="{4102D2B5-3755-4BD9-A1D2-17696081AA95}" type="presParOf" srcId="{E558F24E-BDB9-451B-B0A2-9B88CCC11207}" destId="{299DE3CB-B6DB-4D5E-B1FF-FB00DA45B71E}" srcOrd="1" destOrd="0" presId="urn:microsoft.com/office/officeart/2005/8/layout/hierarchy1"/>
    <dgm:cxn modelId="{AC2542B3-1781-4A43-AA8A-42C49DE91258}" type="presParOf" srcId="{2DCB531E-7B5C-4E88-A275-F9B7ABAEBBB1}" destId="{DACFCF9C-1E75-4E9C-A521-94338FCB7EBB}" srcOrd="1" destOrd="0" presId="urn:microsoft.com/office/officeart/2005/8/layout/hierarchy1"/>
    <dgm:cxn modelId="{58F0D742-1C5D-4F72-8471-2586865E5E6B}" type="presParOf" srcId="{DACFCF9C-1E75-4E9C-A521-94338FCB7EBB}" destId="{94761378-B3E7-48D3-9BE3-AC4FF0A65253}" srcOrd="0" destOrd="0" presId="urn:microsoft.com/office/officeart/2005/8/layout/hierarchy1"/>
    <dgm:cxn modelId="{1C3F9FD1-7C57-47F1-8BCF-85FB2DEDB592}" type="presParOf" srcId="{94761378-B3E7-48D3-9BE3-AC4FF0A65253}" destId="{0D26B14D-3D6C-4589-B086-5E94D98A7A1B}" srcOrd="0" destOrd="0" presId="urn:microsoft.com/office/officeart/2005/8/layout/hierarchy1"/>
    <dgm:cxn modelId="{7A267189-9D3D-4107-87EB-2A6ABA3245B9}" type="presParOf" srcId="{94761378-B3E7-48D3-9BE3-AC4FF0A65253}" destId="{4ED19D9D-03AB-4DA6-817A-98796CB2DB31}" srcOrd="1" destOrd="0" presId="urn:microsoft.com/office/officeart/2005/8/layout/hierarchy1"/>
    <dgm:cxn modelId="{1A0A22E5-B650-4116-99F2-2B19413005F5}" type="presParOf" srcId="{DACFCF9C-1E75-4E9C-A521-94338FCB7EBB}" destId="{815EEA7F-0647-43F7-AAD6-64109B68D9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49A25-715C-497F-9C25-F3813D665B6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6359B47-4F6C-4651-A59E-D37B2672718E}">
      <dgm:prSet/>
      <dgm:spPr/>
      <dgm:t>
        <a:bodyPr/>
        <a:lstStyle/>
        <a:p>
          <a:r>
            <a:rPr lang="en-US"/>
            <a:t>Bio </a:t>
          </a:r>
        </a:p>
      </dgm:t>
    </dgm:pt>
    <dgm:pt modelId="{83701381-46AF-46AA-AA14-81088B0035E3}" type="parTrans" cxnId="{6E10DA58-33AB-4845-BF22-95EC2FDED3F6}">
      <dgm:prSet/>
      <dgm:spPr/>
      <dgm:t>
        <a:bodyPr/>
        <a:lstStyle/>
        <a:p>
          <a:endParaRPr lang="en-US"/>
        </a:p>
      </dgm:t>
    </dgm:pt>
    <dgm:pt modelId="{49C64797-0559-4482-AF01-AE4256DD5877}" type="sibTrans" cxnId="{6E10DA58-33AB-4845-BF22-95EC2FDED3F6}">
      <dgm:prSet/>
      <dgm:spPr/>
      <dgm:t>
        <a:bodyPr/>
        <a:lstStyle/>
        <a:p>
          <a:endParaRPr lang="en-US"/>
        </a:p>
      </dgm:t>
    </dgm:pt>
    <dgm:pt modelId="{B517CDAD-DAFC-4A75-A2DF-59E2CE4E6847}">
      <dgm:prSet/>
      <dgm:spPr/>
      <dgm:t>
        <a:bodyPr/>
        <a:lstStyle/>
        <a:p>
          <a:r>
            <a:rPr lang="en-US" dirty="0"/>
            <a:t>Credit to Wayne Schiess of UT law for compiling and sharing material </a:t>
          </a:r>
        </a:p>
      </dgm:t>
    </dgm:pt>
    <dgm:pt modelId="{6C44896F-8A85-4BF1-B037-012F623680FA}" type="parTrans" cxnId="{AC85B8FB-BBE3-4054-9E02-9183519D92FE}">
      <dgm:prSet/>
      <dgm:spPr/>
      <dgm:t>
        <a:bodyPr/>
        <a:lstStyle/>
        <a:p>
          <a:endParaRPr lang="en-US"/>
        </a:p>
      </dgm:t>
    </dgm:pt>
    <dgm:pt modelId="{7FADE3C9-1C0E-43AC-B9CC-C63334447EFF}" type="sibTrans" cxnId="{AC85B8FB-BBE3-4054-9E02-9183519D92FE}">
      <dgm:prSet/>
      <dgm:spPr/>
      <dgm:t>
        <a:bodyPr/>
        <a:lstStyle/>
        <a:p>
          <a:endParaRPr lang="en-US"/>
        </a:p>
      </dgm:t>
    </dgm:pt>
    <dgm:pt modelId="{319FDAA3-B27B-4681-AF50-5DABA409D732}">
      <dgm:prSet/>
      <dgm:spPr/>
      <dgm:t>
        <a:bodyPr/>
        <a:lstStyle/>
        <a:p>
          <a:r>
            <a:rPr lang="en-US" dirty="0"/>
            <a:t>List of sources at end of presentation</a:t>
          </a:r>
        </a:p>
      </dgm:t>
    </dgm:pt>
    <dgm:pt modelId="{4B56DCF0-CE25-4AEB-B100-B9806AA2C2C0}" type="sibTrans" cxnId="{BCA1739B-8948-48E5-9010-760BAC5D7472}">
      <dgm:prSet/>
      <dgm:spPr/>
      <dgm:t>
        <a:bodyPr/>
        <a:lstStyle/>
        <a:p>
          <a:endParaRPr lang="en-US"/>
        </a:p>
      </dgm:t>
    </dgm:pt>
    <dgm:pt modelId="{CF083270-19B9-4694-BB80-16E48EA8719A}" type="parTrans" cxnId="{BCA1739B-8948-48E5-9010-760BAC5D7472}">
      <dgm:prSet/>
      <dgm:spPr/>
      <dgm:t>
        <a:bodyPr/>
        <a:lstStyle/>
        <a:p>
          <a:endParaRPr lang="en-US"/>
        </a:p>
      </dgm:t>
    </dgm:pt>
    <dgm:pt modelId="{3502F2CB-AE6C-4E05-BA13-601F61E89D9D}" type="pres">
      <dgm:prSet presAssocID="{F9149A25-715C-497F-9C25-F3813D665B68}" presName="hierChild1" presStyleCnt="0">
        <dgm:presLayoutVars>
          <dgm:chPref val="1"/>
          <dgm:dir/>
          <dgm:animOne val="branch"/>
          <dgm:animLvl val="lvl"/>
          <dgm:resizeHandles/>
        </dgm:presLayoutVars>
      </dgm:prSet>
      <dgm:spPr/>
    </dgm:pt>
    <dgm:pt modelId="{D8A540B7-F7AE-4CB1-BF9A-4B7901779346}" type="pres">
      <dgm:prSet presAssocID="{A6359B47-4F6C-4651-A59E-D37B2672718E}" presName="hierRoot1" presStyleCnt="0"/>
      <dgm:spPr/>
    </dgm:pt>
    <dgm:pt modelId="{71481409-5C05-4D09-A3AD-39CE95811627}" type="pres">
      <dgm:prSet presAssocID="{A6359B47-4F6C-4651-A59E-D37B2672718E}" presName="composite" presStyleCnt="0"/>
      <dgm:spPr/>
    </dgm:pt>
    <dgm:pt modelId="{DDE7B0D0-E753-4D5A-A1FC-B81EF7E8852F}" type="pres">
      <dgm:prSet presAssocID="{A6359B47-4F6C-4651-A59E-D37B2672718E}" presName="background" presStyleLbl="node0" presStyleIdx="0" presStyleCnt="3"/>
      <dgm:spPr/>
    </dgm:pt>
    <dgm:pt modelId="{EAF34568-5504-44CE-B099-FCB0C300333C}" type="pres">
      <dgm:prSet presAssocID="{A6359B47-4F6C-4651-A59E-D37B2672718E}" presName="text" presStyleLbl="fgAcc0" presStyleIdx="0" presStyleCnt="3">
        <dgm:presLayoutVars>
          <dgm:chPref val="3"/>
        </dgm:presLayoutVars>
      </dgm:prSet>
      <dgm:spPr/>
    </dgm:pt>
    <dgm:pt modelId="{2DAA46B5-560F-48FD-A9F5-CC7DFF38EFDD}" type="pres">
      <dgm:prSet presAssocID="{A6359B47-4F6C-4651-A59E-D37B2672718E}" presName="hierChild2" presStyleCnt="0"/>
      <dgm:spPr/>
    </dgm:pt>
    <dgm:pt modelId="{4EEA0D29-681C-4F22-8316-17A3764AE2B6}" type="pres">
      <dgm:prSet presAssocID="{319FDAA3-B27B-4681-AF50-5DABA409D732}" presName="hierRoot1" presStyleCnt="0"/>
      <dgm:spPr/>
    </dgm:pt>
    <dgm:pt modelId="{AF4AEE76-AFA6-463E-BCD2-50C20B473C4A}" type="pres">
      <dgm:prSet presAssocID="{319FDAA3-B27B-4681-AF50-5DABA409D732}" presName="composite" presStyleCnt="0"/>
      <dgm:spPr/>
    </dgm:pt>
    <dgm:pt modelId="{4307392C-1825-447B-81F8-9BBA8ADBD352}" type="pres">
      <dgm:prSet presAssocID="{319FDAA3-B27B-4681-AF50-5DABA409D732}" presName="background" presStyleLbl="node0" presStyleIdx="1" presStyleCnt="3"/>
      <dgm:spPr/>
    </dgm:pt>
    <dgm:pt modelId="{7A795EFD-67F5-4BCF-BC16-1E7FCDB28D3A}" type="pres">
      <dgm:prSet presAssocID="{319FDAA3-B27B-4681-AF50-5DABA409D732}" presName="text" presStyleLbl="fgAcc0" presStyleIdx="1" presStyleCnt="3">
        <dgm:presLayoutVars>
          <dgm:chPref val="3"/>
        </dgm:presLayoutVars>
      </dgm:prSet>
      <dgm:spPr/>
    </dgm:pt>
    <dgm:pt modelId="{2C9ECACB-7B27-4A7D-B611-624D356D3718}" type="pres">
      <dgm:prSet presAssocID="{319FDAA3-B27B-4681-AF50-5DABA409D732}" presName="hierChild2" presStyleCnt="0"/>
      <dgm:spPr/>
    </dgm:pt>
    <dgm:pt modelId="{359731B5-F9F5-4B29-9C38-027743A1C553}" type="pres">
      <dgm:prSet presAssocID="{B517CDAD-DAFC-4A75-A2DF-59E2CE4E6847}" presName="hierRoot1" presStyleCnt="0"/>
      <dgm:spPr/>
    </dgm:pt>
    <dgm:pt modelId="{69CC29C2-C7C3-4AA7-B814-E45DDC784AC4}" type="pres">
      <dgm:prSet presAssocID="{B517CDAD-DAFC-4A75-A2DF-59E2CE4E6847}" presName="composite" presStyleCnt="0"/>
      <dgm:spPr/>
    </dgm:pt>
    <dgm:pt modelId="{5A95533F-52B6-4E24-93B2-8F421BD247BA}" type="pres">
      <dgm:prSet presAssocID="{B517CDAD-DAFC-4A75-A2DF-59E2CE4E6847}" presName="background" presStyleLbl="node0" presStyleIdx="2" presStyleCnt="3"/>
      <dgm:spPr/>
    </dgm:pt>
    <dgm:pt modelId="{98CD6B54-62FC-4A5B-AD09-E497C24DA495}" type="pres">
      <dgm:prSet presAssocID="{B517CDAD-DAFC-4A75-A2DF-59E2CE4E6847}" presName="text" presStyleLbl="fgAcc0" presStyleIdx="2" presStyleCnt="3">
        <dgm:presLayoutVars>
          <dgm:chPref val="3"/>
        </dgm:presLayoutVars>
      </dgm:prSet>
      <dgm:spPr/>
    </dgm:pt>
    <dgm:pt modelId="{5A6E1C58-4D85-4289-8F8C-771217D6991F}" type="pres">
      <dgm:prSet presAssocID="{B517CDAD-DAFC-4A75-A2DF-59E2CE4E6847}" presName="hierChild2" presStyleCnt="0"/>
      <dgm:spPr/>
    </dgm:pt>
  </dgm:ptLst>
  <dgm:cxnLst>
    <dgm:cxn modelId="{E87C3810-781D-4929-8A48-F1659CBD25DC}" type="presOf" srcId="{F9149A25-715C-497F-9C25-F3813D665B68}" destId="{3502F2CB-AE6C-4E05-BA13-601F61E89D9D}" srcOrd="0" destOrd="0" presId="urn:microsoft.com/office/officeart/2005/8/layout/hierarchy1"/>
    <dgm:cxn modelId="{A25F112F-9DAF-4A10-B4CB-04DCA0DEAE06}" type="presOf" srcId="{319FDAA3-B27B-4681-AF50-5DABA409D732}" destId="{7A795EFD-67F5-4BCF-BC16-1E7FCDB28D3A}" srcOrd="0" destOrd="0" presId="urn:microsoft.com/office/officeart/2005/8/layout/hierarchy1"/>
    <dgm:cxn modelId="{6E10DA58-33AB-4845-BF22-95EC2FDED3F6}" srcId="{F9149A25-715C-497F-9C25-F3813D665B68}" destId="{A6359B47-4F6C-4651-A59E-D37B2672718E}" srcOrd="0" destOrd="0" parTransId="{83701381-46AF-46AA-AA14-81088B0035E3}" sibTransId="{49C64797-0559-4482-AF01-AE4256DD5877}"/>
    <dgm:cxn modelId="{823F997F-9062-42DC-A060-570813180DB1}" type="presOf" srcId="{A6359B47-4F6C-4651-A59E-D37B2672718E}" destId="{EAF34568-5504-44CE-B099-FCB0C300333C}" srcOrd="0" destOrd="0" presId="urn:microsoft.com/office/officeart/2005/8/layout/hierarchy1"/>
    <dgm:cxn modelId="{BCA1739B-8948-48E5-9010-760BAC5D7472}" srcId="{F9149A25-715C-497F-9C25-F3813D665B68}" destId="{319FDAA3-B27B-4681-AF50-5DABA409D732}" srcOrd="1" destOrd="0" parTransId="{CF083270-19B9-4694-BB80-16E48EA8719A}" sibTransId="{4B56DCF0-CE25-4AEB-B100-B9806AA2C2C0}"/>
    <dgm:cxn modelId="{AC85B8FB-BBE3-4054-9E02-9183519D92FE}" srcId="{F9149A25-715C-497F-9C25-F3813D665B68}" destId="{B517CDAD-DAFC-4A75-A2DF-59E2CE4E6847}" srcOrd="2" destOrd="0" parTransId="{6C44896F-8A85-4BF1-B037-012F623680FA}" sibTransId="{7FADE3C9-1C0E-43AC-B9CC-C63334447EFF}"/>
    <dgm:cxn modelId="{95DA6DFF-975D-4C71-8887-B84B8F3FDB0C}" type="presOf" srcId="{B517CDAD-DAFC-4A75-A2DF-59E2CE4E6847}" destId="{98CD6B54-62FC-4A5B-AD09-E497C24DA495}" srcOrd="0" destOrd="0" presId="urn:microsoft.com/office/officeart/2005/8/layout/hierarchy1"/>
    <dgm:cxn modelId="{EE142ED5-F127-469D-A268-018DF6FC4ED4}" type="presParOf" srcId="{3502F2CB-AE6C-4E05-BA13-601F61E89D9D}" destId="{D8A540B7-F7AE-4CB1-BF9A-4B7901779346}" srcOrd="0" destOrd="0" presId="urn:microsoft.com/office/officeart/2005/8/layout/hierarchy1"/>
    <dgm:cxn modelId="{0C388580-FED2-4E0C-877C-2C5260F67C1C}" type="presParOf" srcId="{D8A540B7-F7AE-4CB1-BF9A-4B7901779346}" destId="{71481409-5C05-4D09-A3AD-39CE95811627}" srcOrd="0" destOrd="0" presId="urn:microsoft.com/office/officeart/2005/8/layout/hierarchy1"/>
    <dgm:cxn modelId="{863A5954-37F7-4319-B504-D401F58FC363}" type="presParOf" srcId="{71481409-5C05-4D09-A3AD-39CE95811627}" destId="{DDE7B0D0-E753-4D5A-A1FC-B81EF7E8852F}" srcOrd="0" destOrd="0" presId="urn:microsoft.com/office/officeart/2005/8/layout/hierarchy1"/>
    <dgm:cxn modelId="{E92EAFD9-09AC-4529-B5FD-D6A8CA68D557}" type="presParOf" srcId="{71481409-5C05-4D09-A3AD-39CE95811627}" destId="{EAF34568-5504-44CE-B099-FCB0C300333C}" srcOrd="1" destOrd="0" presId="urn:microsoft.com/office/officeart/2005/8/layout/hierarchy1"/>
    <dgm:cxn modelId="{26E260B2-EDFF-4DA6-91BD-F9F12A0385B0}" type="presParOf" srcId="{D8A540B7-F7AE-4CB1-BF9A-4B7901779346}" destId="{2DAA46B5-560F-48FD-A9F5-CC7DFF38EFDD}" srcOrd="1" destOrd="0" presId="urn:microsoft.com/office/officeart/2005/8/layout/hierarchy1"/>
    <dgm:cxn modelId="{184DD4B0-6712-44C5-8CD3-0EB1038C8A6C}" type="presParOf" srcId="{3502F2CB-AE6C-4E05-BA13-601F61E89D9D}" destId="{4EEA0D29-681C-4F22-8316-17A3764AE2B6}" srcOrd="1" destOrd="0" presId="urn:microsoft.com/office/officeart/2005/8/layout/hierarchy1"/>
    <dgm:cxn modelId="{14FA8CAA-C50C-4DA2-A455-03616927FCBC}" type="presParOf" srcId="{4EEA0D29-681C-4F22-8316-17A3764AE2B6}" destId="{AF4AEE76-AFA6-463E-BCD2-50C20B473C4A}" srcOrd="0" destOrd="0" presId="urn:microsoft.com/office/officeart/2005/8/layout/hierarchy1"/>
    <dgm:cxn modelId="{FD2006EF-91C0-4360-B079-E57BB0984461}" type="presParOf" srcId="{AF4AEE76-AFA6-463E-BCD2-50C20B473C4A}" destId="{4307392C-1825-447B-81F8-9BBA8ADBD352}" srcOrd="0" destOrd="0" presId="urn:microsoft.com/office/officeart/2005/8/layout/hierarchy1"/>
    <dgm:cxn modelId="{5E34A1B6-2C08-4A63-B20E-3AC393126C01}" type="presParOf" srcId="{AF4AEE76-AFA6-463E-BCD2-50C20B473C4A}" destId="{7A795EFD-67F5-4BCF-BC16-1E7FCDB28D3A}" srcOrd="1" destOrd="0" presId="urn:microsoft.com/office/officeart/2005/8/layout/hierarchy1"/>
    <dgm:cxn modelId="{C54A1FCE-C2A9-4DAC-87C8-7A3402582B3F}" type="presParOf" srcId="{4EEA0D29-681C-4F22-8316-17A3764AE2B6}" destId="{2C9ECACB-7B27-4A7D-B611-624D356D3718}" srcOrd="1" destOrd="0" presId="urn:microsoft.com/office/officeart/2005/8/layout/hierarchy1"/>
    <dgm:cxn modelId="{988E6FB6-56B9-4BDF-9F63-2950DB9D857F}" type="presParOf" srcId="{3502F2CB-AE6C-4E05-BA13-601F61E89D9D}" destId="{359731B5-F9F5-4B29-9C38-027743A1C553}" srcOrd="2" destOrd="0" presId="urn:microsoft.com/office/officeart/2005/8/layout/hierarchy1"/>
    <dgm:cxn modelId="{00BA8ED3-511B-40EA-83DD-0FE1EBC6DCDF}" type="presParOf" srcId="{359731B5-F9F5-4B29-9C38-027743A1C553}" destId="{69CC29C2-C7C3-4AA7-B814-E45DDC784AC4}" srcOrd="0" destOrd="0" presId="urn:microsoft.com/office/officeart/2005/8/layout/hierarchy1"/>
    <dgm:cxn modelId="{5B0F0578-13AB-46B1-9724-1B6B69C0A260}" type="presParOf" srcId="{69CC29C2-C7C3-4AA7-B814-E45DDC784AC4}" destId="{5A95533F-52B6-4E24-93B2-8F421BD247BA}" srcOrd="0" destOrd="0" presId="urn:microsoft.com/office/officeart/2005/8/layout/hierarchy1"/>
    <dgm:cxn modelId="{9A35AB4B-410B-4760-B8E5-3CC9D3D3DFAE}" type="presParOf" srcId="{69CC29C2-C7C3-4AA7-B814-E45DDC784AC4}" destId="{98CD6B54-62FC-4A5B-AD09-E497C24DA495}" srcOrd="1" destOrd="0" presId="urn:microsoft.com/office/officeart/2005/8/layout/hierarchy1"/>
    <dgm:cxn modelId="{310E01C6-A4C7-4EDD-8A19-3A7A680BD7BC}" type="presParOf" srcId="{359731B5-F9F5-4B29-9C38-027743A1C553}" destId="{5A6E1C58-4D85-4289-8F8C-771217D6991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02C45-50F3-4195-8ED3-B47214AE01A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24C1D60-3F87-4266-A565-063588F98D2D}">
      <dgm:prSet/>
      <dgm:spPr/>
      <dgm:t>
        <a:bodyPr/>
        <a:lstStyle/>
        <a:p>
          <a:r>
            <a:rPr lang="en-US" dirty="0"/>
            <a:t>How much is out there? </a:t>
          </a:r>
        </a:p>
      </dgm:t>
    </dgm:pt>
    <dgm:pt modelId="{485BE9F6-BA24-4EA4-B0A1-54B701D56B72}" type="parTrans" cxnId="{1DEC89D7-1685-4C5D-8F06-7EB19AF51171}">
      <dgm:prSet/>
      <dgm:spPr/>
      <dgm:t>
        <a:bodyPr/>
        <a:lstStyle/>
        <a:p>
          <a:endParaRPr lang="en-US"/>
        </a:p>
      </dgm:t>
    </dgm:pt>
    <dgm:pt modelId="{7587AC53-D8F5-4D2E-8D1F-77D42C4707F6}" type="sibTrans" cxnId="{1DEC89D7-1685-4C5D-8F06-7EB19AF51171}">
      <dgm:prSet/>
      <dgm:spPr/>
      <dgm:t>
        <a:bodyPr/>
        <a:lstStyle/>
        <a:p>
          <a:endParaRPr lang="en-US"/>
        </a:p>
      </dgm:t>
    </dgm:pt>
    <dgm:pt modelId="{D4CFCAD4-A9A8-4F49-B389-D371A523E4AF}">
      <dgm:prSet/>
      <dgm:spPr/>
      <dgm:t>
        <a:bodyPr/>
        <a:lstStyle/>
        <a:p>
          <a:r>
            <a:rPr lang="en-US" dirty="0"/>
            <a:t>How sound are the research/ study designs?   Confounding variables, survey evidence, passage of time, pre- v. post- e-reading, etc.     </a:t>
          </a:r>
        </a:p>
      </dgm:t>
    </dgm:pt>
    <dgm:pt modelId="{EA754824-1020-4DC2-A641-3AAA20F367E8}" type="parTrans" cxnId="{0DA7407C-DD0C-4149-B5ED-3680A2E0FF17}">
      <dgm:prSet/>
      <dgm:spPr/>
      <dgm:t>
        <a:bodyPr/>
        <a:lstStyle/>
        <a:p>
          <a:endParaRPr lang="en-US"/>
        </a:p>
      </dgm:t>
    </dgm:pt>
    <dgm:pt modelId="{C9C707C7-0B98-476E-BAB1-4E80B12D9D5F}" type="sibTrans" cxnId="{0DA7407C-DD0C-4149-B5ED-3680A2E0FF17}">
      <dgm:prSet/>
      <dgm:spPr/>
      <dgm:t>
        <a:bodyPr/>
        <a:lstStyle/>
        <a:p>
          <a:endParaRPr lang="en-US"/>
        </a:p>
      </dgm:t>
    </dgm:pt>
    <dgm:pt modelId="{DDC8DF93-A19F-414E-BAD3-4A1A63E9CA5D}">
      <dgm:prSet/>
      <dgm:spPr/>
      <dgm:t>
        <a:bodyPr/>
        <a:lstStyle/>
        <a:p>
          <a:r>
            <a:rPr lang="en-US" dirty="0"/>
            <a:t>Does research transfer?  </a:t>
          </a:r>
        </a:p>
        <a:p>
          <a:r>
            <a:rPr lang="en-US" dirty="0"/>
            <a:t>(non-legal</a:t>
          </a:r>
          <a:r>
            <a:rPr lang="en-US" dirty="0">
              <a:sym typeface="Wingdings" panose="05000000000000000000" pitchFamily="2" charset="2"/>
            </a:rPr>
            <a:t> legal;  </a:t>
          </a:r>
        </a:p>
        <a:p>
          <a:r>
            <a:rPr lang="en-US" dirty="0">
              <a:sym typeface="Wingdings" panose="05000000000000000000" pitchFamily="2" charset="2"/>
            </a:rPr>
            <a:t>trial appellate) </a:t>
          </a:r>
          <a:r>
            <a:rPr lang="en-US" dirty="0"/>
            <a:t>   </a:t>
          </a:r>
        </a:p>
      </dgm:t>
    </dgm:pt>
    <dgm:pt modelId="{7A6077D7-3C86-4D8C-AA1F-04C93631D2FC}" type="parTrans" cxnId="{0A8FA25C-5030-42E0-8FE6-670291064E4E}">
      <dgm:prSet/>
      <dgm:spPr/>
      <dgm:t>
        <a:bodyPr/>
        <a:lstStyle/>
        <a:p>
          <a:endParaRPr lang="en-US"/>
        </a:p>
      </dgm:t>
    </dgm:pt>
    <dgm:pt modelId="{384A9A94-439A-42AB-A550-71FDD54DB4C7}" type="sibTrans" cxnId="{0A8FA25C-5030-42E0-8FE6-670291064E4E}">
      <dgm:prSet/>
      <dgm:spPr/>
      <dgm:t>
        <a:bodyPr/>
        <a:lstStyle/>
        <a:p>
          <a:endParaRPr lang="en-US"/>
        </a:p>
      </dgm:t>
    </dgm:pt>
    <dgm:pt modelId="{57D5B5DA-6683-4F4B-9611-097115E4CF2E}" type="pres">
      <dgm:prSet presAssocID="{26702C45-50F3-4195-8ED3-B47214AE01A3}" presName="hierChild1" presStyleCnt="0">
        <dgm:presLayoutVars>
          <dgm:chPref val="1"/>
          <dgm:dir/>
          <dgm:animOne val="branch"/>
          <dgm:animLvl val="lvl"/>
          <dgm:resizeHandles/>
        </dgm:presLayoutVars>
      </dgm:prSet>
      <dgm:spPr/>
    </dgm:pt>
    <dgm:pt modelId="{87BD731E-0CCF-47B8-8993-5DEE11852BDB}" type="pres">
      <dgm:prSet presAssocID="{424C1D60-3F87-4266-A565-063588F98D2D}" presName="hierRoot1" presStyleCnt="0"/>
      <dgm:spPr/>
    </dgm:pt>
    <dgm:pt modelId="{F44E0BBD-5458-4145-A605-5C0684544588}" type="pres">
      <dgm:prSet presAssocID="{424C1D60-3F87-4266-A565-063588F98D2D}" presName="composite" presStyleCnt="0"/>
      <dgm:spPr/>
    </dgm:pt>
    <dgm:pt modelId="{F67C7C2D-7782-42BE-9215-F5E5640A623E}" type="pres">
      <dgm:prSet presAssocID="{424C1D60-3F87-4266-A565-063588F98D2D}" presName="background" presStyleLbl="node0" presStyleIdx="0" presStyleCnt="3"/>
      <dgm:spPr/>
    </dgm:pt>
    <dgm:pt modelId="{EB27F847-5551-4D39-B01F-07F4E72040AC}" type="pres">
      <dgm:prSet presAssocID="{424C1D60-3F87-4266-A565-063588F98D2D}" presName="text" presStyleLbl="fgAcc0" presStyleIdx="0" presStyleCnt="3">
        <dgm:presLayoutVars>
          <dgm:chPref val="3"/>
        </dgm:presLayoutVars>
      </dgm:prSet>
      <dgm:spPr/>
    </dgm:pt>
    <dgm:pt modelId="{BDF6FAE6-2F30-44D8-A16A-02D96BE99883}" type="pres">
      <dgm:prSet presAssocID="{424C1D60-3F87-4266-A565-063588F98D2D}" presName="hierChild2" presStyleCnt="0"/>
      <dgm:spPr/>
    </dgm:pt>
    <dgm:pt modelId="{60056CE0-5D84-45FA-B946-B6859AD912B5}" type="pres">
      <dgm:prSet presAssocID="{D4CFCAD4-A9A8-4F49-B389-D371A523E4AF}" presName="hierRoot1" presStyleCnt="0"/>
      <dgm:spPr/>
    </dgm:pt>
    <dgm:pt modelId="{A5956151-F8FD-45B8-BF56-4132AF2FE47A}" type="pres">
      <dgm:prSet presAssocID="{D4CFCAD4-A9A8-4F49-B389-D371A523E4AF}" presName="composite" presStyleCnt="0"/>
      <dgm:spPr/>
    </dgm:pt>
    <dgm:pt modelId="{40F1D39B-867C-41CA-BEB3-8EFCCA36CFE2}" type="pres">
      <dgm:prSet presAssocID="{D4CFCAD4-A9A8-4F49-B389-D371A523E4AF}" presName="background" presStyleLbl="node0" presStyleIdx="1" presStyleCnt="3"/>
      <dgm:spPr/>
    </dgm:pt>
    <dgm:pt modelId="{4A2BB905-558F-46FE-AE15-80893CAAB2DC}" type="pres">
      <dgm:prSet presAssocID="{D4CFCAD4-A9A8-4F49-B389-D371A523E4AF}" presName="text" presStyleLbl="fgAcc0" presStyleIdx="1" presStyleCnt="3">
        <dgm:presLayoutVars>
          <dgm:chPref val="3"/>
        </dgm:presLayoutVars>
      </dgm:prSet>
      <dgm:spPr/>
    </dgm:pt>
    <dgm:pt modelId="{2130A720-1142-4C49-ADAB-4C9F925B0B83}" type="pres">
      <dgm:prSet presAssocID="{D4CFCAD4-A9A8-4F49-B389-D371A523E4AF}" presName="hierChild2" presStyleCnt="0"/>
      <dgm:spPr/>
    </dgm:pt>
    <dgm:pt modelId="{3D622664-C407-45C3-921B-D26D282B64E7}" type="pres">
      <dgm:prSet presAssocID="{DDC8DF93-A19F-414E-BAD3-4A1A63E9CA5D}" presName="hierRoot1" presStyleCnt="0"/>
      <dgm:spPr/>
    </dgm:pt>
    <dgm:pt modelId="{47D9124D-A5FE-493C-9957-48271830897F}" type="pres">
      <dgm:prSet presAssocID="{DDC8DF93-A19F-414E-BAD3-4A1A63E9CA5D}" presName="composite" presStyleCnt="0"/>
      <dgm:spPr/>
    </dgm:pt>
    <dgm:pt modelId="{CE81412D-CCDF-4214-A8B8-98979E70642B}" type="pres">
      <dgm:prSet presAssocID="{DDC8DF93-A19F-414E-BAD3-4A1A63E9CA5D}" presName="background" presStyleLbl="node0" presStyleIdx="2" presStyleCnt="3"/>
      <dgm:spPr/>
    </dgm:pt>
    <dgm:pt modelId="{3C229243-216E-4329-8048-ADBA96D5053A}" type="pres">
      <dgm:prSet presAssocID="{DDC8DF93-A19F-414E-BAD3-4A1A63E9CA5D}" presName="text" presStyleLbl="fgAcc0" presStyleIdx="2" presStyleCnt="3">
        <dgm:presLayoutVars>
          <dgm:chPref val="3"/>
        </dgm:presLayoutVars>
      </dgm:prSet>
      <dgm:spPr/>
    </dgm:pt>
    <dgm:pt modelId="{E1CFCDED-2F57-4679-8E48-B0B653A5DE5F}" type="pres">
      <dgm:prSet presAssocID="{DDC8DF93-A19F-414E-BAD3-4A1A63E9CA5D}" presName="hierChild2" presStyleCnt="0"/>
      <dgm:spPr/>
    </dgm:pt>
  </dgm:ptLst>
  <dgm:cxnLst>
    <dgm:cxn modelId="{68BCCE0D-4BFA-44F2-B5D0-CCBB0BAFCC88}" type="presOf" srcId="{D4CFCAD4-A9A8-4F49-B389-D371A523E4AF}" destId="{4A2BB905-558F-46FE-AE15-80893CAAB2DC}" srcOrd="0" destOrd="0" presId="urn:microsoft.com/office/officeart/2005/8/layout/hierarchy1"/>
    <dgm:cxn modelId="{07D5E53B-E343-4F7B-B319-AF6D4DB5E072}" type="presOf" srcId="{424C1D60-3F87-4266-A565-063588F98D2D}" destId="{EB27F847-5551-4D39-B01F-07F4E72040AC}" srcOrd="0" destOrd="0" presId="urn:microsoft.com/office/officeart/2005/8/layout/hierarchy1"/>
    <dgm:cxn modelId="{0A8FA25C-5030-42E0-8FE6-670291064E4E}" srcId="{26702C45-50F3-4195-8ED3-B47214AE01A3}" destId="{DDC8DF93-A19F-414E-BAD3-4A1A63E9CA5D}" srcOrd="2" destOrd="0" parTransId="{7A6077D7-3C86-4D8C-AA1F-04C93631D2FC}" sibTransId="{384A9A94-439A-42AB-A550-71FDD54DB4C7}"/>
    <dgm:cxn modelId="{0DA7407C-DD0C-4149-B5ED-3680A2E0FF17}" srcId="{26702C45-50F3-4195-8ED3-B47214AE01A3}" destId="{D4CFCAD4-A9A8-4F49-B389-D371A523E4AF}" srcOrd="1" destOrd="0" parTransId="{EA754824-1020-4DC2-A641-3AAA20F367E8}" sibTransId="{C9C707C7-0B98-476E-BAB1-4E80B12D9D5F}"/>
    <dgm:cxn modelId="{AB85D990-F0FF-48D6-A7CA-68464D4BC39A}" type="presOf" srcId="{26702C45-50F3-4195-8ED3-B47214AE01A3}" destId="{57D5B5DA-6683-4F4B-9611-097115E4CF2E}" srcOrd="0" destOrd="0" presId="urn:microsoft.com/office/officeart/2005/8/layout/hierarchy1"/>
    <dgm:cxn modelId="{1DEC89D7-1685-4C5D-8F06-7EB19AF51171}" srcId="{26702C45-50F3-4195-8ED3-B47214AE01A3}" destId="{424C1D60-3F87-4266-A565-063588F98D2D}" srcOrd="0" destOrd="0" parTransId="{485BE9F6-BA24-4EA4-B0A1-54B701D56B72}" sibTransId="{7587AC53-D8F5-4D2E-8D1F-77D42C4707F6}"/>
    <dgm:cxn modelId="{9C0C39F2-E428-410B-BDF8-9236FE28C568}" type="presOf" srcId="{DDC8DF93-A19F-414E-BAD3-4A1A63E9CA5D}" destId="{3C229243-216E-4329-8048-ADBA96D5053A}" srcOrd="0" destOrd="0" presId="urn:microsoft.com/office/officeart/2005/8/layout/hierarchy1"/>
    <dgm:cxn modelId="{71637595-D4B0-4799-B20D-341B11969B72}" type="presParOf" srcId="{57D5B5DA-6683-4F4B-9611-097115E4CF2E}" destId="{87BD731E-0CCF-47B8-8993-5DEE11852BDB}" srcOrd="0" destOrd="0" presId="urn:microsoft.com/office/officeart/2005/8/layout/hierarchy1"/>
    <dgm:cxn modelId="{92908C68-D97C-4589-B99A-2C8B5583BEED}" type="presParOf" srcId="{87BD731E-0CCF-47B8-8993-5DEE11852BDB}" destId="{F44E0BBD-5458-4145-A605-5C0684544588}" srcOrd="0" destOrd="0" presId="urn:microsoft.com/office/officeart/2005/8/layout/hierarchy1"/>
    <dgm:cxn modelId="{C2992681-7979-438E-B42F-8137A547427F}" type="presParOf" srcId="{F44E0BBD-5458-4145-A605-5C0684544588}" destId="{F67C7C2D-7782-42BE-9215-F5E5640A623E}" srcOrd="0" destOrd="0" presId="urn:microsoft.com/office/officeart/2005/8/layout/hierarchy1"/>
    <dgm:cxn modelId="{C9150748-0F93-4A6B-B479-FCDC30669910}" type="presParOf" srcId="{F44E0BBD-5458-4145-A605-5C0684544588}" destId="{EB27F847-5551-4D39-B01F-07F4E72040AC}" srcOrd="1" destOrd="0" presId="urn:microsoft.com/office/officeart/2005/8/layout/hierarchy1"/>
    <dgm:cxn modelId="{EF09CFCF-2691-4F7A-8806-BF6FBB70C407}" type="presParOf" srcId="{87BD731E-0CCF-47B8-8993-5DEE11852BDB}" destId="{BDF6FAE6-2F30-44D8-A16A-02D96BE99883}" srcOrd="1" destOrd="0" presId="urn:microsoft.com/office/officeart/2005/8/layout/hierarchy1"/>
    <dgm:cxn modelId="{358D604A-B8D1-49B9-A2A8-4829770E8FE3}" type="presParOf" srcId="{57D5B5DA-6683-4F4B-9611-097115E4CF2E}" destId="{60056CE0-5D84-45FA-B946-B6859AD912B5}" srcOrd="1" destOrd="0" presId="urn:microsoft.com/office/officeart/2005/8/layout/hierarchy1"/>
    <dgm:cxn modelId="{C3DAEA94-1336-40BF-B935-9CE7EF1E23BE}" type="presParOf" srcId="{60056CE0-5D84-45FA-B946-B6859AD912B5}" destId="{A5956151-F8FD-45B8-BF56-4132AF2FE47A}" srcOrd="0" destOrd="0" presId="urn:microsoft.com/office/officeart/2005/8/layout/hierarchy1"/>
    <dgm:cxn modelId="{05D391C0-DF1F-41D9-9B4F-DA565BBB3FF5}" type="presParOf" srcId="{A5956151-F8FD-45B8-BF56-4132AF2FE47A}" destId="{40F1D39B-867C-41CA-BEB3-8EFCCA36CFE2}" srcOrd="0" destOrd="0" presId="urn:microsoft.com/office/officeart/2005/8/layout/hierarchy1"/>
    <dgm:cxn modelId="{80A3468C-F0C1-47CC-8B27-A6A3260C8B72}" type="presParOf" srcId="{A5956151-F8FD-45B8-BF56-4132AF2FE47A}" destId="{4A2BB905-558F-46FE-AE15-80893CAAB2DC}" srcOrd="1" destOrd="0" presId="urn:microsoft.com/office/officeart/2005/8/layout/hierarchy1"/>
    <dgm:cxn modelId="{41E1CFDD-2DB4-4E96-81CE-E2E01AA0101E}" type="presParOf" srcId="{60056CE0-5D84-45FA-B946-B6859AD912B5}" destId="{2130A720-1142-4C49-ADAB-4C9F925B0B83}" srcOrd="1" destOrd="0" presId="urn:microsoft.com/office/officeart/2005/8/layout/hierarchy1"/>
    <dgm:cxn modelId="{6A172D75-9058-4753-90F8-D96C697B73E4}" type="presParOf" srcId="{57D5B5DA-6683-4F4B-9611-097115E4CF2E}" destId="{3D622664-C407-45C3-921B-D26D282B64E7}" srcOrd="2" destOrd="0" presId="urn:microsoft.com/office/officeart/2005/8/layout/hierarchy1"/>
    <dgm:cxn modelId="{A8749D66-F872-4D9F-BD5A-48254520E978}" type="presParOf" srcId="{3D622664-C407-45C3-921B-D26D282B64E7}" destId="{47D9124D-A5FE-493C-9957-48271830897F}" srcOrd="0" destOrd="0" presId="urn:microsoft.com/office/officeart/2005/8/layout/hierarchy1"/>
    <dgm:cxn modelId="{9CC0B6F7-ED10-40BD-8E74-AE237F658252}" type="presParOf" srcId="{47D9124D-A5FE-493C-9957-48271830897F}" destId="{CE81412D-CCDF-4214-A8B8-98979E70642B}" srcOrd="0" destOrd="0" presId="urn:microsoft.com/office/officeart/2005/8/layout/hierarchy1"/>
    <dgm:cxn modelId="{70E11192-3012-45FD-9932-356DEB4D0D32}" type="presParOf" srcId="{47D9124D-A5FE-493C-9957-48271830897F}" destId="{3C229243-216E-4329-8048-ADBA96D5053A}" srcOrd="1" destOrd="0" presId="urn:microsoft.com/office/officeart/2005/8/layout/hierarchy1"/>
    <dgm:cxn modelId="{AA9598CE-C1EE-4E04-B10D-61C5ED215FBA}" type="presParOf" srcId="{3D622664-C407-45C3-921B-D26D282B64E7}" destId="{E1CFCDED-2F57-4679-8E48-B0B653A5DE5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F64DA3-993E-4C96-987C-F5B77DE75CA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ADE89C3-3363-4C20-B9C3-F5D62D8B9E97}">
      <dgm:prSet/>
      <dgm:spPr/>
      <dgm:t>
        <a:bodyPr/>
        <a:lstStyle/>
        <a:p>
          <a:r>
            <a:rPr lang="en-US" dirty="0"/>
            <a:t>Differences are marginal—after the merits, and after the lawyer’s analytical skills </a:t>
          </a:r>
        </a:p>
      </dgm:t>
    </dgm:pt>
    <dgm:pt modelId="{9083E64D-2EE7-4F76-8620-7790B5E7F464}" type="parTrans" cxnId="{575FB807-97CB-4FB4-9FA1-E25F8A5C185B}">
      <dgm:prSet/>
      <dgm:spPr/>
      <dgm:t>
        <a:bodyPr/>
        <a:lstStyle/>
        <a:p>
          <a:endParaRPr lang="en-US"/>
        </a:p>
      </dgm:t>
    </dgm:pt>
    <dgm:pt modelId="{BD59C82E-E034-453F-A2B5-194DF443A307}" type="sibTrans" cxnId="{575FB807-97CB-4FB4-9FA1-E25F8A5C185B}">
      <dgm:prSet/>
      <dgm:spPr/>
      <dgm:t>
        <a:bodyPr/>
        <a:lstStyle/>
        <a:p>
          <a:endParaRPr lang="en-US"/>
        </a:p>
      </dgm:t>
    </dgm:pt>
    <dgm:pt modelId="{6FBDDD34-7D59-4115-A94D-63A6C288728C}" type="pres">
      <dgm:prSet presAssocID="{CCF64DA3-993E-4C96-987C-F5B77DE75CAE}" presName="hierChild1" presStyleCnt="0">
        <dgm:presLayoutVars>
          <dgm:chPref val="1"/>
          <dgm:dir/>
          <dgm:animOne val="branch"/>
          <dgm:animLvl val="lvl"/>
          <dgm:resizeHandles/>
        </dgm:presLayoutVars>
      </dgm:prSet>
      <dgm:spPr/>
    </dgm:pt>
    <dgm:pt modelId="{AAF5CC32-3AAC-401A-A98C-4D9D58C99AD5}" type="pres">
      <dgm:prSet presAssocID="{EADE89C3-3363-4C20-B9C3-F5D62D8B9E97}" presName="hierRoot1" presStyleCnt="0"/>
      <dgm:spPr/>
    </dgm:pt>
    <dgm:pt modelId="{F406F0BD-4349-499B-9036-15757EECA55F}" type="pres">
      <dgm:prSet presAssocID="{EADE89C3-3363-4C20-B9C3-F5D62D8B9E97}" presName="composite" presStyleCnt="0"/>
      <dgm:spPr/>
    </dgm:pt>
    <dgm:pt modelId="{45506B3B-3189-41F5-A3A2-1170BD91FA7C}" type="pres">
      <dgm:prSet presAssocID="{EADE89C3-3363-4C20-B9C3-F5D62D8B9E97}" presName="background" presStyleLbl="node0" presStyleIdx="0" presStyleCnt="1"/>
      <dgm:spPr/>
    </dgm:pt>
    <dgm:pt modelId="{D63FB1AE-D99C-4B90-B88A-FD71C3032BE5}" type="pres">
      <dgm:prSet presAssocID="{EADE89C3-3363-4C20-B9C3-F5D62D8B9E97}" presName="text" presStyleLbl="fgAcc0" presStyleIdx="0" presStyleCnt="1">
        <dgm:presLayoutVars>
          <dgm:chPref val="3"/>
        </dgm:presLayoutVars>
      </dgm:prSet>
      <dgm:spPr/>
    </dgm:pt>
    <dgm:pt modelId="{0A29A802-0975-41F2-9BC8-656AA5A67785}" type="pres">
      <dgm:prSet presAssocID="{EADE89C3-3363-4C20-B9C3-F5D62D8B9E97}" presName="hierChild2" presStyleCnt="0"/>
      <dgm:spPr/>
    </dgm:pt>
  </dgm:ptLst>
  <dgm:cxnLst>
    <dgm:cxn modelId="{575FB807-97CB-4FB4-9FA1-E25F8A5C185B}" srcId="{CCF64DA3-993E-4C96-987C-F5B77DE75CAE}" destId="{EADE89C3-3363-4C20-B9C3-F5D62D8B9E97}" srcOrd="0" destOrd="0" parTransId="{9083E64D-2EE7-4F76-8620-7790B5E7F464}" sibTransId="{BD59C82E-E034-453F-A2B5-194DF443A307}"/>
    <dgm:cxn modelId="{8D70D286-96F3-47E5-99F1-D6933237B434}" type="presOf" srcId="{EADE89C3-3363-4C20-B9C3-F5D62D8B9E97}" destId="{D63FB1AE-D99C-4B90-B88A-FD71C3032BE5}" srcOrd="0" destOrd="0" presId="urn:microsoft.com/office/officeart/2005/8/layout/hierarchy1"/>
    <dgm:cxn modelId="{C1B534C7-7EFB-436C-B69D-00D663986858}" type="presOf" srcId="{CCF64DA3-993E-4C96-987C-F5B77DE75CAE}" destId="{6FBDDD34-7D59-4115-A94D-63A6C288728C}" srcOrd="0" destOrd="0" presId="urn:microsoft.com/office/officeart/2005/8/layout/hierarchy1"/>
    <dgm:cxn modelId="{E1982DE4-ABF6-4C95-9CFC-97CABF7D587B}" type="presParOf" srcId="{6FBDDD34-7D59-4115-A94D-63A6C288728C}" destId="{AAF5CC32-3AAC-401A-A98C-4D9D58C99AD5}" srcOrd="0" destOrd="0" presId="urn:microsoft.com/office/officeart/2005/8/layout/hierarchy1"/>
    <dgm:cxn modelId="{58C6FEF7-0211-458B-BA55-56CF154CE489}" type="presParOf" srcId="{AAF5CC32-3AAC-401A-A98C-4D9D58C99AD5}" destId="{F406F0BD-4349-499B-9036-15757EECA55F}" srcOrd="0" destOrd="0" presId="urn:microsoft.com/office/officeart/2005/8/layout/hierarchy1"/>
    <dgm:cxn modelId="{C8CA326E-13A6-483A-B9E6-426E5453D594}" type="presParOf" srcId="{F406F0BD-4349-499B-9036-15757EECA55F}" destId="{45506B3B-3189-41F5-A3A2-1170BD91FA7C}" srcOrd="0" destOrd="0" presId="urn:microsoft.com/office/officeart/2005/8/layout/hierarchy1"/>
    <dgm:cxn modelId="{BE8218BF-43ED-446E-B570-B0759C30DFFD}" type="presParOf" srcId="{F406F0BD-4349-499B-9036-15757EECA55F}" destId="{D63FB1AE-D99C-4B90-B88A-FD71C3032BE5}" srcOrd="1" destOrd="0" presId="urn:microsoft.com/office/officeart/2005/8/layout/hierarchy1"/>
    <dgm:cxn modelId="{3AA2B43B-0D44-4A9D-8D5C-011FAC6FF335}" type="presParOf" srcId="{AAF5CC32-3AAC-401A-A98C-4D9D58C99AD5}" destId="{0A29A802-0975-41F2-9BC8-656AA5A677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9B5A5C-F64F-4234-90BF-15905BFB631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1344799-30BC-419B-A36A-C52BED698910}">
      <dgm:prSet/>
      <dgm:spPr/>
      <dgm:t>
        <a:bodyPr/>
        <a:lstStyle/>
        <a:p>
          <a:r>
            <a:rPr lang="en-US" dirty="0"/>
            <a:t>Takeaway:  worthwhile considerations</a:t>
          </a:r>
        </a:p>
      </dgm:t>
    </dgm:pt>
    <dgm:pt modelId="{6ED7F510-35DA-4ED3-8D37-8D41063F3517}" type="parTrans" cxnId="{59BA0779-7859-40B0-B071-CEEE0B9A095F}">
      <dgm:prSet/>
      <dgm:spPr/>
      <dgm:t>
        <a:bodyPr/>
        <a:lstStyle/>
        <a:p>
          <a:endParaRPr lang="en-US"/>
        </a:p>
      </dgm:t>
    </dgm:pt>
    <dgm:pt modelId="{F4C3A52B-699A-4165-93AB-AB868DC5A7D9}" type="sibTrans" cxnId="{59BA0779-7859-40B0-B071-CEEE0B9A095F}">
      <dgm:prSet/>
      <dgm:spPr/>
      <dgm:t>
        <a:bodyPr/>
        <a:lstStyle/>
        <a:p>
          <a:endParaRPr lang="en-US"/>
        </a:p>
      </dgm:t>
    </dgm:pt>
    <dgm:pt modelId="{C6EB8462-FD0E-4010-8EED-6BDB35494191}">
      <dgm:prSet/>
      <dgm:spPr/>
      <dgm:t>
        <a:bodyPr/>
        <a:lstStyle/>
        <a:p>
          <a:r>
            <a:rPr lang="en-US" dirty="0"/>
            <a:t>Ammunition for drafting debates with colleagues/ clients?   </a:t>
          </a:r>
        </a:p>
      </dgm:t>
    </dgm:pt>
    <dgm:pt modelId="{3CC1CFC5-44B3-4E3B-9761-8403E685050A}" type="parTrans" cxnId="{5235FF4C-C93E-4B75-9744-E79446B8CE9D}">
      <dgm:prSet/>
      <dgm:spPr/>
      <dgm:t>
        <a:bodyPr/>
        <a:lstStyle/>
        <a:p>
          <a:endParaRPr lang="en-US"/>
        </a:p>
      </dgm:t>
    </dgm:pt>
    <dgm:pt modelId="{7598BE1B-CEE2-443F-A2EE-0F33C2B9E642}" type="sibTrans" cxnId="{5235FF4C-C93E-4B75-9744-E79446B8CE9D}">
      <dgm:prSet/>
      <dgm:spPr/>
      <dgm:t>
        <a:bodyPr/>
        <a:lstStyle/>
        <a:p>
          <a:endParaRPr lang="en-US"/>
        </a:p>
      </dgm:t>
    </dgm:pt>
    <dgm:pt modelId="{3A3A6064-9FA1-4130-90A6-73514D288863}">
      <dgm:prSet/>
      <dgm:spPr/>
      <dgm:t>
        <a:bodyPr/>
        <a:lstStyle/>
        <a:p>
          <a:r>
            <a:rPr lang="en-US"/>
            <a:t>Some (but not total) confirmation for legal-writing CW</a:t>
          </a:r>
          <a:endParaRPr lang="en-US" dirty="0"/>
        </a:p>
      </dgm:t>
    </dgm:pt>
    <dgm:pt modelId="{7E7C7FCB-2515-4C9D-9C22-AA1484F4E85B}" type="parTrans" cxnId="{D86E924C-DAD5-4C35-A308-92C8400A5F60}">
      <dgm:prSet/>
      <dgm:spPr/>
    </dgm:pt>
    <dgm:pt modelId="{C91560D7-C2F0-4F3B-A0E2-36A947E40B13}" type="sibTrans" cxnId="{D86E924C-DAD5-4C35-A308-92C8400A5F60}">
      <dgm:prSet/>
      <dgm:spPr/>
    </dgm:pt>
    <dgm:pt modelId="{66A931EA-2EFD-44F3-AF14-E013263E4619}" type="pres">
      <dgm:prSet presAssocID="{899B5A5C-F64F-4234-90BF-15905BFB631A}" presName="hierChild1" presStyleCnt="0">
        <dgm:presLayoutVars>
          <dgm:chPref val="1"/>
          <dgm:dir/>
          <dgm:animOne val="branch"/>
          <dgm:animLvl val="lvl"/>
          <dgm:resizeHandles/>
        </dgm:presLayoutVars>
      </dgm:prSet>
      <dgm:spPr/>
    </dgm:pt>
    <dgm:pt modelId="{846594D4-1652-420B-8BAC-68B85B5DF2B6}" type="pres">
      <dgm:prSet presAssocID="{11344799-30BC-419B-A36A-C52BED698910}" presName="hierRoot1" presStyleCnt="0"/>
      <dgm:spPr/>
    </dgm:pt>
    <dgm:pt modelId="{634F9A58-7283-45A7-A704-4D62C79440C3}" type="pres">
      <dgm:prSet presAssocID="{11344799-30BC-419B-A36A-C52BED698910}" presName="composite" presStyleCnt="0"/>
      <dgm:spPr/>
    </dgm:pt>
    <dgm:pt modelId="{5D7F8D40-5785-469F-91D0-63D3520F22E7}" type="pres">
      <dgm:prSet presAssocID="{11344799-30BC-419B-A36A-C52BED698910}" presName="background" presStyleLbl="node0" presStyleIdx="0" presStyleCnt="3"/>
      <dgm:spPr/>
    </dgm:pt>
    <dgm:pt modelId="{800FA864-51F6-49D3-9119-6546D60BF2F3}" type="pres">
      <dgm:prSet presAssocID="{11344799-30BC-419B-A36A-C52BED698910}" presName="text" presStyleLbl="fgAcc0" presStyleIdx="0" presStyleCnt="3">
        <dgm:presLayoutVars>
          <dgm:chPref val="3"/>
        </dgm:presLayoutVars>
      </dgm:prSet>
      <dgm:spPr/>
    </dgm:pt>
    <dgm:pt modelId="{CFD25AAE-CAF4-4B8D-AB2D-83F9AA504E0F}" type="pres">
      <dgm:prSet presAssocID="{11344799-30BC-419B-A36A-C52BED698910}" presName="hierChild2" presStyleCnt="0"/>
      <dgm:spPr/>
    </dgm:pt>
    <dgm:pt modelId="{6FD757AC-CE61-4607-804C-4AC917544D4F}" type="pres">
      <dgm:prSet presAssocID="{3A3A6064-9FA1-4130-90A6-73514D288863}" presName="hierRoot1" presStyleCnt="0"/>
      <dgm:spPr/>
    </dgm:pt>
    <dgm:pt modelId="{16C27BD5-3B4F-45AA-ADAC-607C92419D1D}" type="pres">
      <dgm:prSet presAssocID="{3A3A6064-9FA1-4130-90A6-73514D288863}" presName="composite" presStyleCnt="0"/>
      <dgm:spPr/>
    </dgm:pt>
    <dgm:pt modelId="{4709CA06-EEF4-471C-AD3B-1B083A737577}" type="pres">
      <dgm:prSet presAssocID="{3A3A6064-9FA1-4130-90A6-73514D288863}" presName="background" presStyleLbl="node0" presStyleIdx="1" presStyleCnt="3"/>
      <dgm:spPr/>
    </dgm:pt>
    <dgm:pt modelId="{0FEFF2D6-553B-4C51-8AEA-FC235B3524D0}" type="pres">
      <dgm:prSet presAssocID="{3A3A6064-9FA1-4130-90A6-73514D288863}" presName="text" presStyleLbl="fgAcc0" presStyleIdx="1" presStyleCnt="3">
        <dgm:presLayoutVars>
          <dgm:chPref val="3"/>
        </dgm:presLayoutVars>
      </dgm:prSet>
      <dgm:spPr/>
    </dgm:pt>
    <dgm:pt modelId="{F575B234-E4DA-4600-A4F0-48E0A8FCA97D}" type="pres">
      <dgm:prSet presAssocID="{3A3A6064-9FA1-4130-90A6-73514D288863}" presName="hierChild2" presStyleCnt="0"/>
      <dgm:spPr/>
    </dgm:pt>
    <dgm:pt modelId="{623E846B-8929-49CD-83F7-11E9E8592784}" type="pres">
      <dgm:prSet presAssocID="{C6EB8462-FD0E-4010-8EED-6BDB35494191}" presName="hierRoot1" presStyleCnt="0"/>
      <dgm:spPr/>
    </dgm:pt>
    <dgm:pt modelId="{C12A179C-FC91-4F5D-A6E0-A47940DE3F46}" type="pres">
      <dgm:prSet presAssocID="{C6EB8462-FD0E-4010-8EED-6BDB35494191}" presName="composite" presStyleCnt="0"/>
      <dgm:spPr/>
    </dgm:pt>
    <dgm:pt modelId="{D85CB765-139E-4BD0-BBBD-6AF20F328195}" type="pres">
      <dgm:prSet presAssocID="{C6EB8462-FD0E-4010-8EED-6BDB35494191}" presName="background" presStyleLbl="node0" presStyleIdx="2" presStyleCnt="3"/>
      <dgm:spPr/>
    </dgm:pt>
    <dgm:pt modelId="{8A8810EE-A2FD-4D70-8E02-BEEEF43AAA06}" type="pres">
      <dgm:prSet presAssocID="{C6EB8462-FD0E-4010-8EED-6BDB35494191}" presName="text" presStyleLbl="fgAcc0" presStyleIdx="2" presStyleCnt="3">
        <dgm:presLayoutVars>
          <dgm:chPref val="3"/>
        </dgm:presLayoutVars>
      </dgm:prSet>
      <dgm:spPr/>
    </dgm:pt>
    <dgm:pt modelId="{31EC8CFF-7856-4A1E-8DFB-F2226BD7BA56}" type="pres">
      <dgm:prSet presAssocID="{C6EB8462-FD0E-4010-8EED-6BDB35494191}" presName="hierChild2" presStyleCnt="0"/>
      <dgm:spPr/>
    </dgm:pt>
  </dgm:ptLst>
  <dgm:cxnLst>
    <dgm:cxn modelId="{70ECBE2B-5C5E-4B6F-9356-2B6EEAC2BFC8}" type="presOf" srcId="{11344799-30BC-419B-A36A-C52BED698910}" destId="{800FA864-51F6-49D3-9119-6546D60BF2F3}" srcOrd="0" destOrd="0" presId="urn:microsoft.com/office/officeart/2005/8/layout/hierarchy1"/>
    <dgm:cxn modelId="{DCA0D438-11A1-49C9-ABBB-45357276D838}" type="presOf" srcId="{899B5A5C-F64F-4234-90BF-15905BFB631A}" destId="{66A931EA-2EFD-44F3-AF14-E013263E4619}" srcOrd="0" destOrd="0" presId="urn:microsoft.com/office/officeart/2005/8/layout/hierarchy1"/>
    <dgm:cxn modelId="{D86E924C-DAD5-4C35-A308-92C8400A5F60}" srcId="{899B5A5C-F64F-4234-90BF-15905BFB631A}" destId="{3A3A6064-9FA1-4130-90A6-73514D288863}" srcOrd="1" destOrd="0" parTransId="{7E7C7FCB-2515-4C9D-9C22-AA1484F4E85B}" sibTransId="{C91560D7-C2F0-4F3B-A0E2-36A947E40B13}"/>
    <dgm:cxn modelId="{5235FF4C-C93E-4B75-9744-E79446B8CE9D}" srcId="{899B5A5C-F64F-4234-90BF-15905BFB631A}" destId="{C6EB8462-FD0E-4010-8EED-6BDB35494191}" srcOrd="2" destOrd="0" parTransId="{3CC1CFC5-44B3-4E3B-9761-8403E685050A}" sibTransId="{7598BE1B-CEE2-443F-A2EE-0F33C2B9E642}"/>
    <dgm:cxn modelId="{59BA0779-7859-40B0-B071-CEEE0B9A095F}" srcId="{899B5A5C-F64F-4234-90BF-15905BFB631A}" destId="{11344799-30BC-419B-A36A-C52BED698910}" srcOrd="0" destOrd="0" parTransId="{6ED7F510-35DA-4ED3-8D37-8D41063F3517}" sibTransId="{F4C3A52B-699A-4165-93AB-AB868DC5A7D9}"/>
    <dgm:cxn modelId="{50AE267A-448A-4C74-968B-5935A0BA237A}" type="presOf" srcId="{3A3A6064-9FA1-4130-90A6-73514D288863}" destId="{0FEFF2D6-553B-4C51-8AEA-FC235B3524D0}" srcOrd="0" destOrd="0" presId="urn:microsoft.com/office/officeart/2005/8/layout/hierarchy1"/>
    <dgm:cxn modelId="{57FB0EFB-C7EC-46A0-BE2F-260005BBF2C1}" type="presOf" srcId="{C6EB8462-FD0E-4010-8EED-6BDB35494191}" destId="{8A8810EE-A2FD-4D70-8E02-BEEEF43AAA06}" srcOrd="0" destOrd="0" presId="urn:microsoft.com/office/officeart/2005/8/layout/hierarchy1"/>
    <dgm:cxn modelId="{3E3EB37F-1A1A-4129-B469-767B81B2FBDF}" type="presParOf" srcId="{66A931EA-2EFD-44F3-AF14-E013263E4619}" destId="{846594D4-1652-420B-8BAC-68B85B5DF2B6}" srcOrd="0" destOrd="0" presId="urn:microsoft.com/office/officeart/2005/8/layout/hierarchy1"/>
    <dgm:cxn modelId="{6E58DE8B-6A58-4C35-9748-1802456B673D}" type="presParOf" srcId="{846594D4-1652-420B-8BAC-68B85B5DF2B6}" destId="{634F9A58-7283-45A7-A704-4D62C79440C3}" srcOrd="0" destOrd="0" presId="urn:microsoft.com/office/officeart/2005/8/layout/hierarchy1"/>
    <dgm:cxn modelId="{8DFA1FAC-84FD-40D2-8BCC-C8B523C5D8D5}" type="presParOf" srcId="{634F9A58-7283-45A7-A704-4D62C79440C3}" destId="{5D7F8D40-5785-469F-91D0-63D3520F22E7}" srcOrd="0" destOrd="0" presId="urn:microsoft.com/office/officeart/2005/8/layout/hierarchy1"/>
    <dgm:cxn modelId="{90E53A54-70AA-421E-99C6-8B09B451B2B7}" type="presParOf" srcId="{634F9A58-7283-45A7-A704-4D62C79440C3}" destId="{800FA864-51F6-49D3-9119-6546D60BF2F3}" srcOrd="1" destOrd="0" presId="urn:microsoft.com/office/officeart/2005/8/layout/hierarchy1"/>
    <dgm:cxn modelId="{8160E010-AF4A-4007-B75F-E74AD87BC984}" type="presParOf" srcId="{846594D4-1652-420B-8BAC-68B85B5DF2B6}" destId="{CFD25AAE-CAF4-4B8D-AB2D-83F9AA504E0F}" srcOrd="1" destOrd="0" presId="urn:microsoft.com/office/officeart/2005/8/layout/hierarchy1"/>
    <dgm:cxn modelId="{8979E25D-C5A0-4A84-B01A-BC3B2B2BACF8}" type="presParOf" srcId="{66A931EA-2EFD-44F3-AF14-E013263E4619}" destId="{6FD757AC-CE61-4607-804C-4AC917544D4F}" srcOrd="1" destOrd="0" presId="urn:microsoft.com/office/officeart/2005/8/layout/hierarchy1"/>
    <dgm:cxn modelId="{DC354676-BD02-452D-9B47-EC08B1BFBE42}" type="presParOf" srcId="{6FD757AC-CE61-4607-804C-4AC917544D4F}" destId="{16C27BD5-3B4F-45AA-ADAC-607C92419D1D}" srcOrd="0" destOrd="0" presId="urn:microsoft.com/office/officeart/2005/8/layout/hierarchy1"/>
    <dgm:cxn modelId="{D042118F-3FBC-4DBF-B310-29E978A51CF5}" type="presParOf" srcId="{16C27BD5-3B4F-45AA-ADAC-607C92419D1D}" destId="{4709CA06-EEF4-471C-AD3B-1B083A737577}" srcOrd="0" destOrd="0" presId="urn:microsoft.com/office/officeart/2005/8/layout/hierarchy1"/>
    <dgm:cxn modelId="{B42BDD92-C935-4FB6-BE42-7A36BE38220C}" type="presParOf" srcId="{16C27BD5-3B4F-45AA-ADAC-607C92419D1D}" destId="{0FEFF2D6-553B-4C51-8AEA-FC235B3524D0}" srcOrd="1" destOrd="0" presId="urn:microsoft.com/office/officeart/2005/8/layout/hierarchy1"/>
    <dgm:cxn modelId="{826B9AA7-55DE-40BA-93BB-1464C7C9F6F1}" type="presParOf" srcId="{6FD757AC-CE61-4607-804C-4AC917544D4F}" destId="{F575B234-E4DA-4600-A4F0-48E0A8FCA97D}" srcOrd="1" destOrd="0" presId="urn:microsoft.com/office/officeart/2005/8/layout/hierarchy1"/>
    <dgm:cxn modelId="{37C387AF-7EEC-4227-9AC2-20A797AE8979}" type="presParOf" srcId="{66A931EA-2EFD-44F3-AF14-E013263E4619}" destId="{623E846B-8929-49CD-83F7-11E9E8592784}" srcOrd="2" destOrd="0" presId="urn:microsoft.com/office/officeart/2005/8/layout/hierarchy1"/>
    <dgm:cxn modelId="{C76F7D5A-7F6D-4D41-90E4-AA2525748D7A}" type="presParOf" srcId="{623E846B-8929-49CD-83F7-11E9E8592784}" destId="{C12A179C-FC91-4F5D-A6E0-A47940DE3F46}" srcOrd="0" destOrd="0" presId="urn:microsoft.com/office/officeart/2005/8/layout/hierarchy1"/>
    <dgm:cxn modelId="{303C3F8D-AAE8-4ED2-9C32-5DB383ACAA0C}" type="presParOf" srcId="{C12A179C-FC91-4F5D-A6E0-A47940DE3F46}" destId="{D85CB765-139E-4BD0-BBBD-6AF20F328195}" srcOrd="0" destOrd="0" presId="urn:microsoft.com/office/officeart/2005/8/layout/hierarchy1"/>
    <dgm:cxn modelId="{4E27F615-E171-49B7-99A3-3983C09CE2B3}" type="presParOf" srcId="{C12A179C-FC91-4F5D-A6E0-A47940DE3F46}" destId="{8A8810EE-A2FD-4D70-8E02-BEEEF43AAA06}" srcOrd="1" destOrd="0" presId="urn:microsoft.com/office/officeart/2005/8/layout/hierarchy1"/>
    <dgm:cxn modelId="{4CE56E78-540E-4154-A1CD-D46FD3F51B2D}" type="presParOf" srcId="{623E846B-8929-49CD-83F7-11E9E8592784}" destId="{31EC8CFF-7856-4A1E-8DFB-F2226BD7BA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9B8EE3-BE20-4C49-A6EB-52E7D5C249E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086678C-A354-4F00-88DF-5589D6988964}">
      <dgm:prSet/>
      <dgm:spPr/>
      <dgm:t>
        <a:bodyPr/>
        <a:lstStyle/>
        <a:p>
          <a:r>
            <a:rPr lang="en-US"/>
            <a:t>Readability and “Plain English” </a:t>
          </a:r>
        </a:p>
      </dgm:t>
    </dgm:pt>
    <dgm:pt modelId="{4A80983F-E9EF-4D30-9314-C8E40C7900F6}" type="parTrans" cxnId="{D0279374-842A-466B-BDD0-F532F774C636}">
      <dgm:prSet/>
      <dgm:spPr/>
      <dgm:t>
        <a:bodyPr/>
        <a:lstStyle/>
        <a:p>
          <a:endParaRPr lang="en-US"/>
        </a:p>
      </dgm:t>
    </dgm:pt>
    <dgm:pt modelId="{02DEF164-1B4E-45D0-B0E7-49ABFFE4D6C7}" type="sibTrans" cxnId="{D0279374-842A-466B-BDD0-F532F774C636}">
      <dgm:prSet/>
      <dgm:spPr/>
      <dgm:t>
        <a:bodyPr/>
        <a:lstStyle/>
        <a:p>
          <a:endParaRPr lang="en-US"/>
        </a:p>
      </dgm:t>
    </dgm:pt>
    <dgm:pt modelId="{299106C4-C04D-4631-90E0-8A224C802D4F}">
      <dgm:prSet/>
      <dgm:spPr/>
      <dgm:t>
        <a:bodyPr/>
        <a:lstStyle/>
        <a:p>
          <a:r>
            <a:rPr lang="en-US"/>
            <a:t>Citation and Authority </a:t>
          </a:r>
        </a:p>
      </dgm:t>
    </dgm:pt>
    <dgm:pt modelId="{F2CA43F0-89DF-48E2-927D-366A2E155259}" type="parTrans" cxnId="{4E500FB9-6AD7-4945-A547-6304B5C860F2}">
      <dgm:prSet/>
      <dgm:spPr/>
      <dgm:t>
        <a:bodyPr/>
        <a:lstStyle/>
        <a:p>
          <a:endParaRPr lang="en-US"/>
        </a:p>
      </dgm:t>
    </dgm:pt>
    <dgm:pt modelId="{7D21A548-403F-44CB-B999-02B651110F1C}" type="sibTrans" cxnId="{4E500FB9-6AD7-4945-A547-6304B5C860F2}">
      <dgm:prSet/>
      <dgm:spPr/>
      <dgm:t>
        <a:bodyPr/>
        <a:lstStyle/>
        <a:p>
          <a:endParaRPr lang="en-US"/>
        </a:p>
      </dgm:t>
    </dgm:pt>
    <dgm:pt modelId="{0CBB682B-5EC6-4081-BB5C-9CA6AB1EAF4D}">
      <dgm:prSet/>
      <dgm:spPr/>
      <dgm:t>
        <a:bodyPr/>
        <a:lstStyle/>
        <a:p>
          <a:r>
            <a:rPr lang="en-US"/>
            <a:t>Transitions and Connections</a:t>
          </a:r>
        </a:p>
      </dgm:t>
    </dgm:pt>
    <dgm:pt modelId="{7ADDF25E-E177-4D25-B326-4E6E3887F172}" type="parTrans" cxnId="{3B2CF72B-F149-4121-AF79-AB990288986A}">
      <dgm:prSet/>
      <dgm:spPr/>
      <dgm:t>
        <a:bodyPr/>
        <a:lstStyle/>
        <a:p>
          <a:endParaRPr lang="en-US"/>
        </a:p>
      </dgm:t>
    </dgm:pt>
    <dgm:pt modelId="{7260FB79-7D06-40DA-8304-C6276168B7B5}" type="sibTrans" cxnId="{3B2CF72B-F149-4121-AF79-AB990288986A}">
      <dgm:prSet/>
      <dgm:spPr/>
      <dgm:t>
        <a:bodyPr/>
        <a:lstStyle/>
        <a:p>
          <a:endParaRPr lang="en-US"/>
        </a:p>
      </dgm:t>
    </dgm:pt>
    <dgm:pt modelId="{1B73CD7D-35D5-488D-B7D4-EEFCDFC71B07}">
      <dgm:prSet/>
      <dgm:spPr/>
      <dgm:t>
        <a:bodyPr/>
        <a:lstStyle/>
        <a:p>
          <a:r>
            <a:rPr lang="en-US"/>
            <a:t>Intensifiers and “Emotional” Language</a:t>
          </a:r>
        </a:p>
      </dgm:t>
    </dgm:pt>
    <dgm:pt modelId="{0710AEC7-9F10-4A4A-A8D0-DD69050A247D}" type="parTrans" cxnId="{45FF39EE-F643-4416-A465-A6149FC4DEF9}">
      <dgm:prSet/>
      <dgm:spPr/>
      <dgm:t>
        <a:bodyPr/>
        <a:lstStyle/>
        <a:p>
          <a:endParaRPr lang="en-US"/>
        </a:p>
      </dgm:t>
    </dgm:pt>
    <dgm:pt modelId="{E3A46FF0-A490-4BA2-B7D4-02A991C176E7}" type="sibTrans" cxnId="{45FF39EE-F643-4416-A465-A6149FC4DEF9}">
      <dgm:prSet/>
      <dgm:spPr/>
      <dgm:t>
        <a:bodyPr/>
        <a:lstStyle/>
        <a:p>
          <a:endParaRPr lang="en-US"/>
        </a:p>
      </dgm:t>
    </dgm:pt>
    <dgm:pt modelId="{409AC987-F52A-4B32-BA79-0C04EF4842CE}">
      <dgm:prSet/>
      <dgm:spPr/>
      <dgm:t>
        <a:bodyPr/>
        <a:lstStyle/>
        <a:p>
          <a:r>
            <a:rPr lang="en-US" dirty="0"/>
            <a:t>Priming and Storytelling </a:t>
          </a:r>
        </a:p>
      </dgm:t>
    </dgm:pt>
    <dgm:pt modelId="{5E352955-19F6-4631-B16C-A0D959C73120}" type="parTrans" cxnId="{012258ED-04FC-47D9-87D0-E002447D05E3}">
      <dgm:prSet/>
      <dgm:spPr/>
      <dgm:t>
        <a:bodyPr/>
        <a:lstStyle/>
        <a:p>
          <a:endParaRPr lang="en-US"/>
        </a:p>
      </dgm:t>
    </dgm:pt>
    <dgm:pt modelId="{255B2954-C70C-4C61-865A-EEDCAB5C6044}" type="sibTrans" cxnId="{012258ED-04FC-47D9-87D0-E002447D05E3}">
      <dgm:prSet/>
      <dgm:spPr/>
      <dgm:t>
        <a:bodyPr/>
        <a:lstStyle/>
        <a:p>
          <a:endParaRPr lang="en-US"/>
        </a:p>
      </dgm:t>
    </dgm:pt>
    <dgm:pt modelId="{1C79384D-9E0D-4905-80A6-7888857BA711}" type="pres">
      <dgm:prSet presAssocID="{D69B8EE3-BE20-4C49-A6EB-52E7D5C249E3}" presName="vert0" presStyleCnt="0">
        <dgm:presLayoutVars>
          <dgm:dir/>
          <dgm:animOne val="branch"/>
          <dgm:animLvl val="lvl"/>
        </dgm:presLayoutVars>
      </dgm:prSet>
      <dgm:spPr/>
    </dgm:pt>
    <dgm:pt modelId="{CEC8FA4E-31A5-45F8-AD90-047156EC6014}" type="pres">
      <dgm:prSet presAssocID="{D086678C-A354-4F00-88DF-5589D6988964}" presName="thickLine" presStyleLbl="alignNode1" presStyleIdx="0" presStyleCnt="5"/>
      <dgm:spPr/>
    </dgm:pt>
    <dgm:pt modelId="{0DD7842F-FC6F-4C71-8F09-FF0E5C566045}" type="pres">
      <dgm:prSet presAssocID="{D086678C-A354-4F00-88DF-5589D6988964}" presName="horz1" presStyleCnt="0"/>
      <dgm:spPr/>
    </dgm:pt>
    <dgm:pt modelId="{5FDCAB48-486C-46FE-BBB6-33EBE581F8F4}" type="pres">
      <dgm:prSet presAssocID="{D086678C-A354-4F00-88DF-5589D6988964}" presName="tx1" presStyleLbl="revTx" presStyleIdx="0" presStyleCnt="5"/>
      <dgm:spPr/>
    </dgm:pt>
    <dgm:pt modelId="{84D22507-66FC-45C5-B404-2D92EFBB3156}" type="pres">
      <dgm:prSet presAssocID="{D086678C-A354-4F00-88DF-5589D6988964}" presName="vert1" presStyleCnt="0"/>
      <dgm:spPr/>
    </dgm:pt>
    <dgm:pt modelId="{873772A9-DC1E-4231-82B5-4088D7DA7C71}" type="pres">
      <dgm:prSet presAssocID="{299106C4-C04D-4631-90E0-8A224C802D4F}" presName="thickLine" presStyleLbl="alignNode1" presStyleIdx="1" presStyleCnt="5"/>
      <dgm:spPr/>
    </dgm:pt>
    <dgm:pt modelId="{48FC01A6-1E86-4B2A-80E7-E5BC667DF4BC}" type="pres">
      <dgm:prSet presAssocID="{299106C4-C04D-4631-90E0-8A224C802D4F}" presName="horz1" presStyleCnt="0"/>
      <dgm:spPr/>
    </dgm:pt>
    <dgm:pt modelId="{15AC6F00-EEC0-48F3-BC07-42EEFC45CC49}" type="pres">
      <dgm:prSet presAssocID="{299106C4-C04D-4631-90E0-8A224C802D4F}" presName="tx1" presStyleLbl="revTx" presStyleIdx="1" presStyleCnt="5"/>
      <dgm:spPr/>
    </dgm:pt>
    <dgm:pt modelId="{ECF0EEF1-375C-499F-AD7B-52E5D8708194}" type="pres">
      <dgm:prSet presAssocID="{299106C4-C04D-4631-90E0-8A224C802D4F}" presName="vert1" presStyleCnt="0"/>
      <dgm:spPr/>
    </dgm:pt>
    <dgm:pt modelId="{ABD9DC1C-425C-4209-8E2F-B30C66880D1E}" type="pres">
      <dgm:prSet presAssocID="{0CBB682B-5EC6-4081-BB5C-9CA6AB1EAF4D}" presName="thickLine" presStyleLbl="alignNode1" presStyleIdx="2" presStyleCnt="5"/>
      <dgm:spPr/>
    </dgm:pt>
    <dgm:pt modelId="{1D57A85D-8349-48F5-AF6B-4527CFB62403}" type="pres">
      <dgm:prSet presAssocID="{0CBB682B-5EC6-4081-BB5C-9CA6AB1EAF4D}" presName="horz1" presStyleCnt="0"/>
      <dgm:spPr/>
    </dgm:pt>
    <dgm:pt modelId="{53102B4B-B961-4BB2-B165-93EAD099B2FC}" type="pres">
      <dgm:prSet presAssocID="{0CBB682B-5EC6-4081-BB5C-9CA6AB1EAF4D}" presName="tx1" presStyleLbl="revTx" presStyleIdx="2" presStyleCnt="5"/>
      <dgm:spPr/>
    </dgm:pt>
    <dgm:pt modelId="{4B023D96-F346-4357-8A37-ED43FF097310}" type="pres">
      <dgm:prSet presAssocID="{0CBB682B-5EC6-4081-BB5C-9CA6AB1EAF4D}" presName="vert1" presStyleCnt="0"/>
      <dgm:spPr/>
    </dgm:pt>
    <dgm:pt modelId="{39E3998A-AD1D-4DC2-8E1F-3BC4B22CCEBB}" type="pres">
      <dgm:prSet presAssocID="{1B73CD7D-35D5-488D-B7D4-EEFCDFC71B07}" presName="thickLine" presStyleLbl="alignNode1" presStyleIdx="3" presStyleCnt="5"/>
      <dgm:spPr/>
    </dgm:pt>
    <dgm:pt modelId="{6A2D121F-A8BB-4523-9B71-6DB215B48696}" type="pres">
      <dgm:prSet presAssocID="{1B73CD7D-35D5-488D-B7D4-EEFCDFC71B07}" presName="horz1" presStyleCnt="0"/>
      <dgm:spPr/>
    </dgm:pt>
    <dgm:pt modelId="{84231486-8657-435A-856F-742BB2F83D2A}" type="pres">
      <dgm:prSet presAssocID="{1B73CD7D-35D5-488D-B7D4-EEFCDFC71B07}" presName="tx1" presStyleLbl="revTx" presStyleIdx="3" presStyleCnt="5"/>
      <dgm:spPr/>
    </dgm:pt>
    <dgm:pt modelId="{C53AE4E2-174B-404A-8124-47A295824385}" type="pres">
      <dgm:prSet presAssocID="{1B73CD7D-35D5-488D-B7D4-EEFCDFC71B07}" presName="vert1" presStyleCnt="0"/>
      <dgm:spPr/>
    </dgm:pt>
    <dgm:pt modelId="{BEA38A1A-1061-4928-9071-22F08AB26846}" type="pres">
      <dgm:prSet presAssocID="{409AC987-F52A-4B32-BA79-0C04EF4842CE}" presName="thickLine" presStyleLbl="alignNode1" presStyleIdx="4" presStyleCnt="5"/>
      <dgm:spPr/>
    </dgm:pt>
    <dgm:pt modelId="{1E487B63-96CE-4A4C-8763-3C30EDA4014D}" type="pres">
      <dgm:prSet presAssocID="{409AC987-F52A-4B32-BA79-0C04EF4842CE}" presName="horz1" presStyleCnt="0"/>
      <dgm:spPr/>
    </dgm:pt>
    <dgm:pt modelId="{0AC7ACED-4EC0-427E-A6A8-0CC1C294DFD8}" type="pres">
      <dgm:prSet presAssocID="{409AC987-F52A-4B32-BA79-0C04EF4842CE}" presName="tx1" presStyleLbl="revTx" presStyleIdx="4" presStyleCnt="5"/>
      <dgm:spPr/>
    </dgm:pt>
    <dgm:pt modelId="{894DC9C5-FD83-425D-BA6F-429E2AC20FB1}" type="pres">
      <dgm:prSet presAssocID="{409AC987-F52A-4B32-BA79-0C04EF4842CE}" presName="vert1" presStyleCnt="0"/>
      <dgm:spPr/>
    </dgm:pt>
  </dgm:ptLst>
  <dgm:cxnLst>
    <dgm:cxn modelId="{063FF60D-2EDC-4D3A-AC40-D51D11887262}" type="presOf" srcId="{0CBB682B-5EC6-4081-BB5C-9CA6AB1EAF4D}" destId="{53102B4B-B961-4BB2-B165-93EAD099B2FC}" srcOrd="0" destOrd="0" presId="urn:microsoft.com/office/officeart/2008/layout/LinedList"/>
    <dgm:cxn modelId="{3B2CF72B-F149-4121-AF79-AB990288986A}" srcId="{D69B8EE3-BE20-4C49-A6EB-52E7D5C249E3}" destId="{0CBB682B-5EC6-4081-BB5C-9CA6AB1EAF4D}" srcOrd="2" destOrd="0" parTransId="{7ADDF25E-E177-4D25-B326-4E6E3887F172}" sibTransId="{7260FB79-7D06-40DA-8304-C6276168B7B5}"/>
    <dgm:cxn modelId="{7FDE7F40-1A0B-4EB2-B8D3-5A1747E4CC03}" type="presOf" srcId="{299106C4-C04D-4631-90E0-8A224C802D4F}" destId="{15AC6F00-EEC0-48F3-BC07-42EEFC45CC49}" srcOrd="0" destOrd="0" presId="urn:microsoft.com/office/officeart/2008/layout/LinedList"/>
    <dgm:cxn modelId="{F8F0D960-2842-4452-903A-F327EB76AB01}" type="presOf" srcId="{1B73CD7D-35D5-488D-B7D4-EEFCDFC71B07}" destId="{84231486-8657-435A-856F-742BB2F83D2A}" srcOrd="0" destOrd="0" presId="urn:microsoft.com/office/officeart/2008/layout/LinedList"/>
    <dgm:cxn modelId="{C9A7E541-5803-453E-8FBB-52E25D1E86C7}" type="presOf" srcId="{D69B8EE3-BE20-4C49-A6EB-52E7D5C249E3}" destId="{1C79384D-9E0D-4905-80A6-7888857BA711}" srcOrd="0" destOrd="0" presId="urn:microsoft.com/office/officeart/2008/layout/LinedList"/>
    <dgm:cxn modelId="{BCDEC364-AD30-43CA-8CD6-140197EE1E89}" type="presOf" srcId="{409AC987-F52A-4B32-BA79-0C04EF4842CE}" destId="{0AC7ACED-4EC0-427E-A6A8-0CC1C294DFD8}" srcOrd="0" destOrd="0" presId="urn:microsoft.com/office/officeart/2008/layout/LinedList"/>
    <dgm:cxn modelId="{D0279374-842A-466B-BDD0-F532F774C636}" srcId="{D69B8EE3-BE20-4C49-A6EB-52E7D5C249E3}" destId="{D086678C-A354-4F00-88DF-5589D6988964}" srcOrd="0" destOrd="0" parTransId="{4A80983F-E9EF-4D30-9314-C8E40C7900F6}" sibTransId="{02DEF164-1B4E-45D0-B0E7-49ABFFE4D6C7}"/>
    <dgm:cxn modelId="{4E500FB9-6AD7-4945-A547-6304B5C860F2}" srcId="{D69B8EE3-BE20-4C49-A6EB-52E7D5C249E3}" destId="{299106C4-C04D-4631-90E0-8A224C802D4F}" srcOrd="1" destOrd="0" parTransId="{F2CA43F0-89DF-48E2-927D-366A2E155259}" sibTransId="{7D21A548-403F-44CB-B999-02B651110F1C}"/>
    <dgm:cxn modelId="{384BACE9-A6F8-4F5C-B648-24D6C079A832}" type="presOf" srcId="{D086678C-A354-4F00-88DF-5589D6988964}" destId="{5FDCAB48-486C-46FE-BBB6-33EBE581F8F4}" srcOrd="0" destOrd="0" presId="urn:microsoft.com/office/officeart/2008/layout/LinedList"/>
    <dgm:cxn modelId="{012258ED-04FC-47D9-87D0-E002447D05E3}" srcId="{D69B8EE3-BE20-4C49-A6EB-52E7D5C249E3}" destId="{409AC987-F52A-4B32-BA79-0C04EF4842CE}" srcOrd="4" destOrd="0" parTransId="{5E352955-19F6-4631-B16C-A0D959C73120}" sibTransId="{255B2954-C70C-4C61-865A-EEDCAB5C6044}"/>
    <dgm:cxn modelId="{45FF39EE-F643-4416-A465-A6149FC4DEF9}" srcId="{D69B8EE3-BE20-4C49-A6EB-52E7D5C249E3}" destId="{1B73CD7D-35D5-488D-B7D4-EEFCDFC71B07}" srcOrd="3" destOrd="0" parTransId="{0710AEC7-9F10-4A4A-A8D0-DD69050A247D}" sibTransId="{E3A46FF0-A490-4BA2-B7D4-02A991C176E7}"/>
    <dgm:cxn modelId="{368ECD20-C900-45E1-8B51-DD5C9126C29E}" type="presParOf" srcId="{1C79384D-9E0D-4905-80A6-7888857BA711}" destId="{CEC8FA4E-31A5-45F8-AD90-047156EC6014}" srcOrd="0" destOrd="0" presId="urn:microsoft.com/office/officeart/2008/layout/LinedList"/>
    <dgm:cxn modelId="{B3881155-8F55-4319-9895-CC436D0D1066}" type="presParOf" srcId="{1C79384D-9E0D-4905-80A6-7888857BA711}" destId="{0DD7842F-FC6F-4C71-8F09-FF0E5C566045}" srcOrd="1" destOrd="0" presId="urn:microsoft.com/office/officeart/2008/layout/LinedList"/>
    <dgm:cxn modelId="{3EB4A171-C96B-4395-A226-79FA447C71DA}" type="presParOf" srcId="{0DD7842F-FC6F-4C71-8F09-FF0E5C566045}" destId="{5FDCAB48-486C-46FE-BBB6-33EBE581F8F4}" srcOrd="0" destOrd="0" presId="urn:microsoft.com/office/officeart/2008/layout/LinedList"/>
    <dgm:cxn modelId="{61E9B605-531C-48AA-BC4A-37188A38ED79}" type="presParOf" srcId="{0DD7842F-FC6F-4C71-8F09-FF0E5C566045}" destId="{84D22507-66FC-45C5-B404-2D92EFBB3156}" srcOrd="1" destOrd="0" presId="urn:microsoft.com/office/officeart/2008/layout/LinedList"/>
    <dgm:cxn modelId="{FB46F3A6-1461-43BB-936C-CAEE2BC14637}" type="presParOf" srcId="{1C79384D-9E0D-4905-80A6-7888857BA711}" destId="{873772A9-DC1E-4231-82B5-4088D7DA7C71}" srcOrd="2" destOrd="0" presId="urn:microsoft.com/office/officeart/2008/layout/LinedList"/>
    <dgm:cxn modelId="{3A94D394-A6F1-4DFE-88ED-A25D7B7AE00F}" type="presParOf" srcId="{1C79384D-9E0D-4905-80A6-7888857BA711}" destId="{48FC01A6-1E86-4B2A-80E7-E5BC667DF4BC}" srcOrd="3" destOrd="0" presId="urn:microsoft.com/office/officeart/2008/layout/LinedList"/>
    <dgm:cxn modelId="{90A4FA7B-8481-41C9-8E3C-96718113AB9D}" type="presParOf" srcId="{48FC01A6-1E86-4B2A-80E7-E5BC667DF4BC}" destId="{15AC6F00-EEC0-48F3-BC07-42EEFC45CC49}" srcOrd="0" destOrd="0" presId="urn:microsoft.com/office/officeart/2008/layout/LinedList"/>
    <dgm:cxn modelId="{FF2E21F2-B387-4BBF-AA3F-7B6F1DD4DA1C}" type="presParOf" srcId="{48FC01A6-1E86-4B2A-80E7-E5BC667DF4BC}" destId="{ECF0EEF1-375C-499F-AD7B-52E5D8708194}" srcOrd="1" destOrd="0" presId="urn:microsoft.com/office/officeart/2008/layout/LinedList"/>
    <dgm:cxn modelId="{B9BD24AC-C469-4A90-BD19-E7C36E443208}" type="presParOf" srcId="{1C79384D-9E0D-4905-80A6-7888857BA711}" destId="{ABD9DC1C-425C-4209-8E2F-B30C66880D1E}" srcOrd="4" destOrd="0" presId="urn:microsoft.com/office/officeart/2008/layout/LinedList"/>
    <dgm:cxn modelId="{1AD5CCA1-5CAB-44FA-8DCB-1F749FD76D9E}" type="presParOf" srcId="{1C79384D-9E0D-4905-80A6-7888857BA711}" destId="{1D57A85D-8349-48F5-AF6B-4527CFB62403}" srcOrd="5" destOrd="0" presId="urn:microsoft.com/office/officeart/2008/layout/LinedList"/>
    <dgm:cxn modelId="{EA1FDF46-DF84-4515-ADD6-0F1FEE32CF27}" type="presParOf" srcId="{1D57A85D-8349-48F5-AF6B-4527CFB62403}" destId="{53102B4B-B961-4BB2-B165-93EAD099B2FC}" srcOrd="0" destOrd="0" presId="urn:microsoft.com/office/officeart/2008/layout/LinedList"/>
    <dgm:cxn modelId="{AB0CB406-1802-451E-B96D-4F30A6F0F831}" type="presParOf" srcId="{1D57A85D-8349-48F5-AF6B-4527CFB62403}" destId="{4B023D96-F346-4357-8A37-ED43FF097310}" srcOrd="1" destOrd="0" presId="urn:microsoft.com/office/officeart/2008/layout/LinedList"/>
    <dgm:cxn modelId="{A6090F3B-C58E-4F68-B8FA-5F1E36969085}" type="presParOf" srcId="{1C79384D-9E0D-4905-80A6-7888857BA711}" destId="{39E3998A-AD1D-4DC2-8E1F-3BC4B22CCEBB}" srcOrd="6" destOrd="0" presId="urn:microsoft.com/office/officeart/2008/layout/LinedList"/>
    <dgm:cxn modelId="{B2BBBE73-3814-4EDE-9A45-8954F18F75B1}" type="presParOf" srcId="{1C79384D-9E0D-4905-80A6-7888857BA711}" destId="{6A2D121F-A8BB-4523-9B71-6DB215B48696}" srcOrd="7" destOrd="0" presId="urn:microsoft.com/office/officeart/2008/layout/LinedList"/>
    <dgm:cxn modelId="{0EE4F280-ABDD-4325-A585-0ACC41474474}" type="presParOf" srcId="{6A2D121F-A8BB-4523-9B71-6DB215B48696}" destId="{84231486-8657-435A-856F-742BB2F83D2A}" srcOrd="0" destOrd="0" presId="urn:microsoft.com/office/officeart/2008/layout/LinedList"/>
    <dgm:cxn modelId="{297856E4-4DB8-4B1A-B192-AD2D4B5C75EE}" type="presParOf" srcId="{6A2D121F-A8BB-4523-9B71-6DB215B48696}" destId="{C53AE4E2-174B-404A-8124-47A295824385}" srcOrd="1" destOrd="0" presId="urn:microsoft.com/office/officeart/2008/layout/LinedList"/>
    <dgm:cxn modelId="{7E540CA2-A942-41A7-AB11-062476279F2D}" type="presParOf" srcId="{1C79384D-9E0D-4905-80A6-7888857BA711}" destId="{BEA38A1A-1061-4928-9071-22F08AB26846}" srcOrd="8" destOrd="0" presId="urn:microsoft.com/office/officeart/2008/layout/LinedList"/>
    <dgm:cxn modelId="{BB5C545A-8A15-49B7-A94A-2977A1449786}" type="presParOf" srcId="{1C79384D-9E0D-4905-80A6-7888857BA711}" destId="{1E487B63-96CE-4A4C-8763-3C30EDA4014D}" srcOrd="9" destOrd="0" presId="urn:microsoft.com/office/officeart/2008/layout/LinedList"/>
    <dgm:cxn modelId="{A41967EB-AB46-490E-9EE6-02096CBE373B}" type="presParOf" srcId="{1E487B63-96CE-4A4C-8763-3C30EDA4014D}" destId="{0AC7ACED-4EC0-427E-A6A8-0CC1C294DFD8}" srcOrd="0" destOrd="0" presId="urn:microsoft.com/office/officeart/2008/layout/LinedList"/>
    <dgm:cxn modelId="{F6FA56FE-256C-4606-8E16-B041EB94DCC4}" type="presParOf" srcId="{1E487B63-96CE-4A4C-8763-3C30EDA4014D}" destId="{894DC9C5-FD83-425D-BA6F-429E2AC20F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5DAC1-0256-4B8A-9EF9-A315F88BBC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07F148-574A-4776-9123-C27D89DA30F4}">
      <dgm:prSet/>
      <dgm:spPr/>
      <dgm:t>
        <a:bodyPr/>
        <a:lstStyle/>
        <a:p>
          <a:r>
            <a:rPr lang="en-US"/>
            <a:t>1. Use easily readable typefaces and type sizes.</a:t>
          </a:r>
        </a:p>
      </dgm:t>
    </dgm:pt>
    <dgm:pt modelId="{6F4D5346-9A6C-41D2-9BBB-15EB66079143}" type="parTrans" cxnId="{F958E9A7-05E5-4E03-8F7B-AFDA81604094}">
      <dgm:prSet/>
      <dgm:spPr/>
      <dgm:t>
        <a:bodyPr/>
        <a:lstStyle/>
        <a:p>
          <a:endParaRPr lang="en-US"/>
        </a:p>
      </dgm:t>
    </dgm:pt>
    <dgm:pt modelId="{6C1D438F-9C12-42AC-B379-A1A5DE68CA31}" type="sibTrans" cxnId="{F958E9A7-05E5-4E03-8F7B-AFDA81604094}">
      <dgm:prSet/>
      <dgm:spPr/>
      <dgm:t>
        <a:bodyPr/>
        <a:lstStyle/>
        <a:p>
          <a:endParaRPr lang="en-US"/>
        </a:p>
      </dgm:t>
    </dgm:pt>
    <dgm:pt modelId="{88EE17EF-F592-437E-98F8-8F80539A8BB8}">
      <dgm:prSet/>
      <dgm:spPr/>
      <dgm:t>
        <a:bodyPr/>
        <a:lstStyle/>
        <a:p>
          <a:r>
            <a:rPr lang="en-US"/>
            <a:t>2. Keep sentences and paragraphs short.</a:t>
          </a:r>
        </a:p>
      </dgm:t>
    </dgm:pt>
    <dgm:pt modelId="{B5EA499C-7D46-43EF-AD8B-4E7400D8A82F}" type="parTrans" cxnId="{3031898B-D7FC-41B7-9C33-1275C9BB3F52}">
      <dgm:prSet/>
      <dgm:spPr/>
      <dgm:t>
        <a:bodyPr/>
        <a:lstStyle/>
        <a:p>
          <a:endParaRPr lang="en-US"/>
        </a:p>
      </dgm:t>
    </dgm:pt>
    <dgm:pt modelId="{2C964F9D-9E23-44CD-8D29-5C0651C591F0}" type="sibTrans" cxnId="{3031898B-D7FC-41B7-9C33-1275C9BB3F52}">
      <dgm:prSet/>
      <dgm:spPr/>
      <dgm:t>
        <a:bodyPr/>
        <a:lstStyle/>
        <a:p>
          <a:endParaRPr lang="en-US"/>
        </a:p>
      </dgm:t>
    </dgm:pt>
    <dgm:pt modelId="{0A3E20E6-D02F-48FB-A698-1E92EAB32F3E}">
      <dgm:prSet/>
      <dgm:spPr/>
      <dgm:t>
        <a:bodyPr/>
        <a:lstStyle/>
        <a:p>
          <a:r>
            <a:rPr lang="en-US" dirty="0"/>
            <a:t>3. Use headings to create obvious, large-scale organization</a:t>
          </a:r>
        </a:p>
      </dgm:t>
    </dgm:pt>
    <dgm:pt modelId="{F758E346-0DA9-488F-85FE-F37743A0489C}" type="parTrans" cxnId="{20F4FD56-6DCD-480F-9CB5-15A6BF2B0A06}">
      <dgm:prSet/>
      <dgm:spPr/>
      <dgm:t>
        <a:bodyPr/>
        <a:lstStyle/>
        <a:p>
          <a:endParaRPr lang="en-US"/>
        </a:p>
      </dgm:t>
    </dgm:pt>
    <dgm:pt modelId="{A4E30B77-5141-4741-BB33-94609B77EF57}" type="sibTrans" cxnId="{20F4FD56-6DCD-480F-9CB5-15A6BF2B0A06}">
      <dgm:prSet/>
      <dgm:spPr/>
      <dgm:t>
        <a:bodyPr/>
        <a:lstStyle/>
        <a:p>
          <a:endParaRPr lang="en-US"/>
        </a:p>
      </dgm:t>
    </dgm:pt>
    <dgm:pt modelId="{606AAE59-600D-4098-9A66-793DE78A3677}">
      <dgm:prSet/>
      <dgm:spPr/>
      <dgm:t>
        <a:bodyPr/>
        <a:lstStyle/>
        <a:p>
          <a:r>
            <a:rPr lang="en-US" dirty="0"/>
            <a:t>4.  Use moderate enumeration and tabulation for small-scale organization</a:t>
          </a:r>
        </a:p>
      </dgm:t>
    </dgm:pt>
    <dgm:pt modelId="{144D972F-5B40-493F-BCF9-781F11089FD7}" type="parTrans" cxnId="{6F7D41DA-F0E2-4A9E-886C-03490CE5A703}">
      <dgm:prSet/>
      <dgm:spPr/>
      <dgm:t>
        <a:bodyPr/>
        <a:lstStyle/>
        <a:p>
          <a:endParaRPr lang="en-US"/>
        </a:p>
      </dgm:t>
    </dgm:pt>
    <dgm:pt modelId="{99576A17-14DD-4518-AA42-9CEEB4BAD93A}" type="sibTrans" cxnId="{6F7D41DA-F0E2-4A9E-886C-03490CE5A703}">
      <dgm:prSet/>
      <dgm:spPr/>
      <dgm:t>
        <a:bodyPr/>
        <a:lstStyle/>
        <a:p>
          <a:endParaRPr lang="en-US"/>
        </a:p>
      </dgm:t>
    </dgm:pt>
    <dgm:pt modelId="{FBBF5178-1D71-439E-AE10-1ECA590EDCB7}">
      <dgm:prSet/>
      <dgm:spPr/>
      <dgm:t>
        <a:bodyPr/>
        <a:lstStyle/>
        <a:p>
          <a:r>
            <a:rPr lang="en-US"/>
            <a:t>5. Use concrete nouns as subjects; use concrete verbs.</a:t>
          </a:r>
        </a:p>
      </dgm:t>
    </dgm:pt>
    <dgm:pt modelId="{75B30FE2-F38A-433E-A677-BEC28E62D2BF}" type="parTrans" cxnId="{0237A3EC-88FE-4EED-B570-5B4F88648191}">
      <dgm:prSet/>
      <dgm:spPr/>
      <dgm:t>
        <a:bodyPr/>
        <a:lstStyle/>
        <a:p>
          <a:endParaRPr lang="en-US"/>
        </a:p>
      </dgm:t>
    </dgm:pt>
    <dgm:pt modelId="{B1F89C3D-82D5-4456-B8BA-D647CAA2AE83}" type="sibTrans" cxnId="{0237A3EC-88FE-4EED-B570-5B4F88648191}">
      <dgm:prSet/>
      <dgm:spPr/>
      <dgm:t>
        <a:bodyPr/>
        <a:lstStyle/>
        <a:p>
          <a:endParaRPr lang="en-US"/>
        </a:p>
      </dgm:t>
    </dgm:pt>
    <dgm:pt modelId="{2902BB38-7D19-467B-AD6F-2BD313ADE056}">
      <dgm:prSet/>
      <dgm:spPr/>
      <dgm:t>
        <a:bodyPr/>
        <a:lstStyle/>
        <a:p>
          <a:r>
            <a:rPr lang="en-US"/>
            <a:t>6. Prefer active voice to passive.</a:t>
          </a:r>
        </a:p>
      </dgm:t>
    </dgm:pt>
    <dgm:pt modelId="{48CA9C39-308B-4A54-90E3-65765020C0D1}" type="parTrans" cxnId="{2C276D48-BE34-4990-906F-3C12BC7C8FAD}">
      <dgm:prSet/>
      <dgm:spPr/>
      <dgm:t>
        <a:bodyPr/>
        <a:lstStyle/>
        <a:p>
          <a:endParaRPr lang="en-US"/>
        </a:p>
      </dgm:t>
    </dgm:pt>
    <dgm:pt modelId="{B86D7636-A27B-4915-9D4D-7D6FFC91A321}" type="sibTrans" cxnId="{2C276D48-BE34-4990-906F-3C12BC7C8FAD}">
      <dgm:prSet/>
      <dgm:spPr/>
      <dgm:t>
        <a:bodyPr/>
        <a:lstStyle/>
        <a:p>
          <a:endParaRPr lang="en-US"/>
        </a:p>
      </dgm:t>
    </dgm:pt>
    <dgm:pt modelId="{C40024B6-4495-438A-99FC-BEE2522F57BB}">
      <dgm:prSet/>
      <dgm:spPr/>
      <dgm:t>
        <a:bodyPr/>
        <a:lstStyle/>
        <a:p>
          <a:r>
            <a:rPr lang="en-US"/>
            <a:t>7 . Avoid unnecessary Latin, formal words, and jargon.</a:t>
          </a:r>
        </a:p>
      </dgm:t>
    </dgm:pt>
    <dgm:pt modelId="{8699972B-C4D6-485B-A6F7-69E4158E842D}" type="parTrans" cxnId="{FC692D18-3DE2-4507-A317-F9B5A87672E8}">
      <dgm:prSet/>
      <dgm:spPr/>
      <dgm:t>
        <a:bodyPr/>
        <a:lstStyle/>
        <a:p>
          <a:endParaRPr lang="en-US"/>
        </a:p>
      </dgm:t>
    </dgm:pt>
    <dgm:pt modelId="{49C9FC03-5488-4D5F-89EF-08CB30B9ECED}" type="sibTrans" cxnId="{FC692D18-3DE2-4507-A317-F9B5A87672E8}">
      <dgm:prSet/>
      <dgm:spPr/>
      <dgm:t>
        <a:bodyPr/>
        <a:lstStyle/>
        <a:p>
          <a:endParaRPr lang="en-US"/>
        </a:p>
      </dgm:t>
    </dgm:pt>
    <dgm:pt modelId="{84999F1C-2AE7-499D-97F4-CC622B90E5D2}">
      <dgm:prSet/>
      <dgm:spPr/>
      <dgm:t>
        <a:bodyPr/>
        <a:lstStyle/>
        <a:p>
          <a:r>
            <a:rPr lang="en-US"/>
            <a:t>8. Cut unnecessary words.</a:t>
          </a:r>
        </a:p>
      </dgm:t>
    </dgm:pt>
    <dgm:pt modelId="{1C6C9823-CDAC-4D56-8C31-60E0F567BF1B}" type="parTrans" cxnId="{86F1BD9F-AF8A-444A-A895-34E80219BF18}">
      <dgm:prSet/>
      <dgm:spPr/>
      <dgm:t>
        <a:bodyPr/>
        <a:lstStyle/>
        <a:p>
          <a:endParaRPr lang="en-US"/>
        </a:p>
      </dgm:t>
    </dgm:pt>
    <dgm:pt modelId="{79D2FD2B-F8D6-412C-A2FE-D979F9A33AAF}" type="sibTrans" cxnId="{86F1BD9F-AF8A-444A-A895-34E80219BF18}">
      <dgm:prSet/>
      <dgm:spPr/>
      <dgm:t>
        <a:bodyPr/>
        <a:lstStyle/>
        <a:p>
          <a:endParaRPr lang="en-US"/>
        </a:p>
      </dgm:t>
    </dgm:pt>
    <dgm:pt modelId="{10405C81-36D3-4C97-A58A-A6BD17706051}">
      <dgm:prSet/>
      <dgm:spPr/>
      <dgm:t>
        <a:bodyPr/>
        <a:lstStyle/>
        <a:p>
          <a:r>
            <a:rPr lang="en-US"/>
            <a:t>9. Punctuate correctly.</a:t>
          </a:r>
        </a:p>
      </dgm:t>
    </dgm:pt>
    <dgm:pt modelId="{CE06E09E-8D65-48B9-9B4D-61FE62830D26}" type="parTrans" cxnId="{0692766D-6E00-41F5-A02A-67545B6A21FD}">
      <dgm:prSet/>
      <dgm:spPr/>
      <dgm:t>
        <a:bodyPr/>
        <a:lstStyle/>
        <a:p>
          <a:endParaRPr lang="en-US"/>
        </a:p>
      </dgm:t>
    </dgm:pt>
    <dgm:pt modelId="{CD88352C-0CA3-425D-A0FB-29D82E85EAE4}" type="sibTrans" cxnId="{0692766D-6E00-41F5-A02A-67545B6A21FD}">
      <dgm:prSet/>
      <dgm:spPr/>
      <dgm:t>
        <a:bodyPr/>
        <a:lstStyle/>
        <a:p>
          <a:endParaRPr lang="en-US"/>
        </a:p>
      </dgm:t>
    </dgm:pt>
    <dgm:pt modelId="{3A8E0F33-C3A9-44B4-A76F-5F0DDD6E8CD6}">
      <dgm:prSet/>
      <dgm:spPr/>
      <dgm:t>
        <a:bodyPr/>
        <a:lstStyle/>
        <a:p>
          <a:r>
            <a:rPr lang="en-US"/>
            <a:t>10. Test documents on the intended audience before finishing them</a:t>
          </a:r>
        </a:p>
      </dgm:t>
    </dgm:pt>
    <dgm:pt modelId="{94876722-762D-44F2-B0E5-FD4D2709E64A}" type="parTrans" cxnId="{59B5D390-CF29-440F-A3FA-5230356C38CD}">
      <dgm:prSet/>
      <dgm:spPr/>
      <dgm:t>
        <a:bodyPr/>
        <a:lstStyle/>
        <a:p>
          <a:endParaRPr lang="en-US"/>
        </a:p>
      </dgm:t>
    </dgm:pt>
    <dgm:pt modelId="{EC58B249-BCA1-4DEE-9EAC-505DCA0A3808}" type="sibTrans" cxnId="{59B5D390-CF29-440F-A3FA-5230356C38CD}">
      <dgm:prSet/>
      <dgm:spPr/>
      <dgm:t>
        <a:bodyPr/>
        <a:lstStyle/>
        <a:p>
          <a:endParaRPr lang="en-US"/>
        </a:p>
      </dgm:t>
    </dgm:pt>
    <dgm:pt modelId="{16B2168C-3360-425E-988C-D09BFF6D58F6}" type="pres">
      <dgm:prSet presAssocID="{3C75DAC1-0256-4B8A-9EF9-A315F88BBC55}" presName="vert0" presStyleCnt="0">
        <dgm:presLayoutVars>
          <dgm:dir/>
          <dgm:animOne val="branch"/>
          <dgm:animLvl val="lvl"/>
        </dgm:presLayoutVars>
      </dgm:prSet>
      <dgm:spPr/>
    </dgm:pt>
    <dgm:pt modelId="{1049BA4F-C960-4487-9573-025422E852D8}" type="pres">
      <dgm:prSet presAssocID="{B707F148-574A-4776-9123-C27D89DA30F4}" presName="thickLine" presStyleLbl="alignNode1" presStyleIdx="0" presStyleCnt="10"/>
      <dgm:spPr/>
    </dgm:pt>
    <dgm:pt modelId="{1B11AE9D-FDE6-4AFA-A0F0-3A54D91594DE}" type="pres">
      <dgm:prSet presAssocID="{B707F148-574A-4776-9123-C27D89DA30F4}" presName="horz1" presStyleCnt="0"/>
      <dgm:spPr/>
    </dgm:pt>
    <dgm:pt modelId="{9EA4E08E-62F8-49F0-80BF-981C929E2407}" type="pres">
      <dgm:prSet presAssocID="{B707F148-574A-4776-9123-C27D89DA30F4}" presName="tx1" presStyleLbl="revTx" presStyleIdx="0" presStyleCnt="10"/>
      <dgm:spPr/>
    </dgm:pt>
    <dgm:pt modelId="{2D074B63-44E4-412A-A180-7C75589E35A3}" type="pres">
      <dgm:prSet presAssocID="{B707F148-574A-4776-9123-C27D89DA30F4}" presName="vert1" presStyleCnt="0"/>
      <dgm:spPr/>
    </dgm:pt>
    <dgm:pt modelId="{5DF60E56-1E85-4232-96DA-37E5A0D0203E}" type="pres">
      <dgm:prSet presAssocID="{88EE17EF-F592-437E-98F8-8F80539A8BB8}" presName="thickLine" presStyleLbl="alignNode1" presStyleIdx="1" presStyleCnt="10"/>
      <dgm:spPr/>
    </dgm:pt>
    <dgm:pt modelId="{C567FE35-041E-489B-BC0E-4D693AAD9234}" type="pres">
      <dgm:prSet presAssocID="{88EE17EF-F592-437E-98F8-8F80539A8BB8}" presName="horz1" presStyleCnt="0"/>
      <dgm:spPr/>
    </dgm:pt>
    <dgm:pt modelId="{2A8DCCD5-EADD-4B47-B7AD-EE1C447ABCA2}" type="pres">
      <dgm:prSet presAssocID="{88EE17EF-F592-437E-98F8-8F80539A8BB8}" presName="tx1" presStyleLbl="revTx" presStyleIdx="1" presStyleCnt="10"/>
      <dgm:spPr/>
    </dgm:pt>
    <dgm:pt modelId="{B320C89A-04FD-4E03-8C86-2D05667203BF}" type="pres">
      <dgm:prSet presAssocID="{88EE17EF-F592-437E-98F8-8F80539A8BB8}" presName="vert1" presStyleCnt="0"/>
      <dgm:spPr/>
    </dgm:pt>
    <dgm:pt modelId="{10F76A27-B4EC-49B7-9B76-2596007BB84A}" type="pres">
      <dgm:prSet presAssocID="{0A3E20E6-D02F-48FB-A698-1E92EAB32F3E}" presName="thickLine" presStyleLbl="alignNode1" presStyleIdx="2" presStyleCnt="10"/>
      <dgm:spPr/>
    </dgm:pt>
    <dgm:pt modelId="{A5D4983E-B92D-4B69-902D-6D927A7E8102}" type="pres">
      <dgm:prSet presAssocID="{0A3E20E6-D02F-48FB-A698-1E92EAB32F3E}" presName="horz1" presStyleCnt="0"/>
      <dgm:spPr/>
    </dgm:pt>
    <dgm:pt modelId="{8BC46571-67EA-46D0-89CC-5059E055F142}" type="pres">
      <dgm:prSet presAssocID="{0A3E20E6-D02F-48FB-A698-1E92EAB32F3E}" presName="tx1" presStyleLbl="revTx" presStyleIdx="2" presStyleCnt="10"/>
      <dgm:spPr/>
    </dgm:pt>
    <dgm:pt modelId="{8B484FA8-AF91-4363-B139-C28679D6767A}" type="pres">
      <dgm:prSet presAssocID="{0A3E20E6-D02F-48FB-A698-1E92EAB32F3E}" presName="vert1" presStyleCnt="0"/>
      <dgm:spPr/>
    </dgm:pt>
    <dgm:pt modelId="{E369649B-A0E5-437A-BF57-DE7E39265BD0}" type="pres">
      <dgm:prSet presAssocID="{606AAE59-600D-4098-9A66-793DE78A3677}" presName="thickLine" presStyleLbl="alignNode1" presStyleIdx="3" presStyleCnt="10"/>
      <dgm:spPr/>
    </dgm:pt>
    <dgm:pt modelId="{632EE435-19F7-49F6-A550-F6D37A5A94A7}" type="pres">
      <dgm:prSet presAssocID="{606AAE59-600D-4098-9A66-793DE78A3677}" presName="horz1" presStyleCnt="0"/>
      <dgm:spPr/>
    </dgm:pt>
    <dgm:pt modelId="{CA45C2B4-DE99-4977-AAC0-BB385B9040FF}" type="pres">
      <dgm:prSet presAssocID="{606AAE59-600D-4098-9A66-793DE78A3677}" presName="tx1" presStyleLbl="revTx" presStyleIdx="3" presStyleCnt="10"/>
      <dgm:spPr/>
    </dgm:pt>
    <dgm:pt modelId="{7CC63B09-348E-4550-8C4F-ABC9E2897CBD}" type="pres">
      <dgm:prSet presAssocID="{606AAE59-600D-4098-9A66-793DE78A3677}" presName="vert1" presStyleCnt="0"/>
      <dgm:spPr/>
    </dgm:pt>
    <dgm:pt modelId="{99DC78F5-7291-4EF0-A678-EF692C44D3A5}" type="pres">
      <dgm:prSet presAssocID="{FBBF5178-1D71-439E-AE10-1ECA590EDCB7}" presName="thickLine" presStyleLbl="alignNode1" presStyleIdx="4" presStyleCnt="10"/>
      <dgm:spPr/>
    </dgm:pt>
    <dgm:pt modelId="{B7647ADC-E427-42B3-AB3D-0A75C4363651}" type="pres">
      <dgm:prSet presAssocID="{FBBF5178-1D71-439E-AE10-1ECA590EDCB7}" presName="horz1" presStyleCnt="0"/>
      <dgm:spPr/>
    </dgm:pt>
    <dgm:pt modelId="{44B1578D-EAC9-4A82-8FFB-2A171CE433C0}" type="pres">
      <dgm:prSet presAssocID="{FBBF5178-1D71-439E-AE10-1ECA590EDCB7}" presName="tx1" presStyleLbl="revTx" presStyleIdx="4" presStyleCnt="10"/>
      <dgm:spPr/>
    </dgm:pt>
    <dgm:pt modelId="{91D3F02A-FEB3-45B0-9A46-1DA917AD07DE}" type="pres">
      <dgm:prSet presAssocID="{FBBF5178-1D71-439E-AE10-1ECA590EDCB7}" presName="vert1" presStyleCnt="0"/>
      <dgm:spPr/>
    </dgm:pt>
    <dgm:pt modelId="{537F5BC6-AA3F-4BE9-A7CA-B4857CCB960D}" type="pres">
      <dgm:prSet presAssocID="{2902BB38-7D19-467B-AD6F-2BD313ADE056}" presName="thickLine" presStyleLbl="alignNode1" presStyleIdx="5" presStyleCnt="10"/>
      <dgm:spPr/>
    </dgm:pt>
    <dgm:pt modelId="{3296EFD0-F110-419E-923A-C03F3164F281}" type="pres">
      <dgm:prSet presAssocID="{2902BB38-7D19-467B-AD6F-2BD313ADE056}" presName="horz1" presStyleCnt="0"/>
      <dgm:spPr/>
    </dgm:pt>
    <dgm:pt modelId="{CAFB7607-3710-4A4E-9500-25D7DD743257}" type="pres">
      <dgm:prSet presAssocID="{2902BB38-7D19-467B-AD6F-2BD313ADE056}" presName="tx1" presStyleLbl="revTx" presStyleIdx="5" presStyleCnt="10"/>
      <dgm:spPr/>
    </dgm:pt>
    <dgm:pt modelId="{402BC0D0-DED2-4824-B3D7-CF259D938D88}" type="pres">
      <dgm:prSet presAssocID="{2902BB38-7D19-467B-AD6F-2BD313ADE056}" presName="vert1" presStyleCnt="0"/>
      <dgm:spPr/>
    </dgm:pt>
    <dgm:pt modelId="{92B0E2E9-11C3-429C-9C77-BFFCCECCDC7E}" type="pres">
      <dgm:prSet presAssocID="{C40024B6-4495-438A-99FC-BEE2522F57BB}" presName="thickLine" presStyleLbl="alignNode1" presStyleIdx="6" presStyleCnt="10"/>
      <dgm:spPr/>
    </dgm:pt>
    <dgm:pt modelId="{5891254B-2638-49E0-89CA-366EFBA5F9B0}" type="pres">
      <dgm:prSet presAssocID="{C40024B6-4495-438A-99FC-BEE2522F57BB}" presName="horz1" presStyleCnt="0"/>
      <dgm:spPr/>
    </dgm:pt>
    <dgm:pt modelId="{8800DA87-73B4-4CB1-9135-858376F99045}" type="pres">
      <dgm:prSet presAssocID="{C40024B6-4495-438A-99FC-BEE2522F57BB}" presName="tx1" presStyleLbl="revTx" presStyleIdx="6" presStyleCnt="10"/>
      <dgm:spPr/>
    </dgm:pt>
    <dgm:pt modelId="{1507D334-6BE9-4AA7-B68F-F11436AD3745}" type="pres">
      <dgm:prSet presAssocID="{C40024B6-4495-438A-99FC-BEE2522F57BB}" presName="vert1" presStyleCnt="0"/>
      <dgm:spPr/>
    </dgm:pt>
    <dgm:pt modelId="{FAE8DD57-26FB-456E-8BCB-A2DCBEA96D5B}" type="pres">
      <dgm:prSet presAssocID="{84999F1C-2AE7-499D-97F4-CC622B90E5D2}" presName="thickLine" presStyleLbl="alignNode1" presStyleIdx="7" presStyleCnt="10"/>
      <dgm:spPr/>
    </dgm:pt>
    <dgm:pt modelId="{B63792FB-AC42-43BB-909B-90535266260C}" type="pres">
      <dgm:prSet presAssocID="{84999F1C-2AE7-499D-97F4-CC622B90E5D2}" presName="horz1" presStyleCnt="0"/>
      <dgm:spPr/>
    </dgm:pt>
    <dgm:pt modelId="{FE1F2412-49B8-4333-813D-AD4FF532F411}" type="pres">
      <dgm:prSet presAssocID="{84999F1C-2AE7-499D-97F4-CC622B90E5D2}" presName="tx1" presStyleLbl="revTx" presStyleIdx="7" presStyleCnt="10"/>
      <dgm:spPr/>
    </dgm:pt>
    <dgm:pt modelId="{B5AAFA53-9721-46D1-BC59-971AADF16CFB}" type="pres">
      <dgm:prSet presAssocID="{84999F1C-2AE7-499D-97F4-CC622B90E5D2}" presName="vert1" presStyleCnt="0"/>
      <dgm:spPr/>
    </dgm:pt>
    <dgm:pt modelId="{2418D9BE-4528-4CAA-9C82-34DF7ECC1A00}" type="pres">
      <dgm:prSet presAssocID="{10405C81-36D3-4C97-A58A-A6BD17706051}" presName="thickLine" presStyleLbl="alignNode1" presStyleIdx="8" presStyleCnt="10"/>
      <dgm:spPr/>
    </dgm:pt>
    <dgm:pt modelId="{FF6BEDF6-4814-454A-8B2F-9504CA9906AD}" type="pres">
      <dgm:prSet presAssocID="{10405C81-36D3-4C97-A58A-A6BD17706051}" presName="horz1" presStyleCnt="0"/>
      <dgm:spPr/>
    </dgm:pt>
    <dgm:pt modelId="{C7E09968-958E-4BB7-BF17-A76119DEECFE}" type="pres">
      <dgm:prSet presAssocID="{10405C81-36D3-4C97-A58A-A6BD17706051}" presName="tx1" presStyleLbl="revTx" presStyleIdx="8" presStyleCnt="10"/>
      <dgm:spPr/>
    </dgm:pt>
    <dgm:pt modelId="{CDD9687C-ECCA-4B95-84A7-FF2251E9B613}" type="pres">
      <dgm:prSet presAssocID="{10405C81-36D3-4C97-A58A-A6BD17706051}" presName="vert1" presStyleCnt="0"/>
      <dgm:spPr/>
    </dgm:pt>
    <dgm:pt modelId="{64DD5E5A-2767-4523-AD47-689E7321759B}" type="pres">
      <dgm:prSet presAssocID="{3A8E0F33-C3A9-44B4-A76F-5F0DDD6E8CD6}" presName="thickLine" presStyleLbl="alignNode1" presStyleIdx="9" presStyleCnt="10"/>
      <dgm:spPr/>
    </dgm:pt>
    <dgm:pt modelId="{5D7C3727-6EDF-4D59-9361-5E061D8A941A}" type="pres">
      <dgm:prSet presAssocID="{3A8E0F33-C3A9-44B4-A76F-5F0DDD6E8CD6}" presName="horz1" presStyleCnt="0"/>
      <dgm:spPr/>
    </dgm:pt>
    <dgm:pt modelId="{4C5A23F8-A95D-49FA-BE28-EFE2382098E8}" type="pres">
      <dgm:prSet presAssocID="{3A8E0F33-C3A9-44B4-A76F-5F0DDD6E8CD6}" presName="tx1" presStyleLbl="revTx" presStyleIdx="9" presStyleCnt="10"/>
      <dgm:spPr/>
    </dgm:pt>
    <dgm:pt modelId="{6C4853C6-5AEF-4D3B-AAF2-29C240DB534D}" type="pres">
      <dgm:prSet presAssocID="{3A8E0F33-C3A9-44B4-A76F-5F0DDD6E8CD6}" presName="vert1" presStyleCnt="0"/>
      <dgm:spPr/>
    </dgm:pt>
  </dgm:ptLst>
  <dgm:cxnLst>
    <dgm:cxn modelId="{141FCD14-BCB5-46C2-9248-E93251F47D2E}" type="presOf" srcId="{88EE17EF-F592-437E-98F8-8F80539A8BB8}" destId="{2A8DCCD5-EADD-4B47-B7AD-EE1C447ABCA2}" srcOrd="0" destOrd="0" presId="urn:microsoft.com/office/officeart/2008/layout/LinedList"/>
    <dgm:cxn modelId="{71233C16-4EAE-4109-AE2C-2D22ACEE8489}" type="presOf" srcId="{10405C81-36D3-4C97-A58A-A6BD17706051}" destId="{C7E09968-958E-4BB7-BF17-A76119DEECFE}" srcOrd="0" destOrd="0" presId="urn:microsoft.com/office/officeart/2008/layout/LinedList"/>
    <dgm:cxn modelId="{FC692D18-3DE2-4507-A317-F9B5A87672E8}" srcId="{3C75DAC1-0256-4B8A-9EF9-A315F88BBC55}" destId="{C40024B6-4495-438A-99FC-BEE2522F57BB}" srcOrd="6" destOrd="0" parTransId="{8699972B-C4D6-485B-A6F7-69E4158E842D}" sibTransId="{49C9FC03-5488-4D5F-89EF-08CB30B9ECED}"/>
    <dgm:cxn modelId="{A01F4D18-8C13-4A58-999C-BB8BCA36933E}" type="presOf" srcId="{B707F148-574A-4776-9123-C27D89DA30F4}" destId="{9EA4E08E-62F8-49F0-80BF-981C929E2407}" srcOrd="0" destOrd="0" presId="urn:microsoft.com/office/officeart/2008/layout/LinedList"/>
    <dgm:cxn modelId="{597C463A-A07F-449D-9C48-FBBD6055DFD4}" type="presOf" srcId="{C40024B6-4495-438A-99FC-BEE2522F57BB}" destId="{8800DA87-73B4-4CB1-9135-858376F99045}" srcOrd="0" destOrd="0" presId="urn:microsoft.com/office/officeart/2008/layout/LinedList"/>
    <dgm:cxn modelId="{2C276D48-BE34-4990-906F-3C12BC7C8FAD}" srcId="{3C75DAC1-0256-4B8A-9EF9-A315F88BBC55}" destId="{2902BB38-7D19-467B-AD6F-2BD313ADE056}" srcOrd="5" destOrd="0" parTransId="{48CA9C39-308B-4A54-90E3-65765020C0D1}" sibTransId="{B86D7636-A27B-4915-9D4D-7D6FFC91A321}"/>
    <dgm:cxn modelId="{0692766D-6E00-41F5-A02A-67545B6A21FD}" srcId="{3C75DAC1-0256-4B8A-9EF9-A315F88BBC55}" destId="{10405C81-36D3-4C97-A58A-A6BD17706051}" srcOrd="8" destOrd="0" parTransId="{CE06E09E-8D65-48B9-9B4D-61FE62830D26}" sibTransId="{CD88352C-0CA3-425D-A0FB-29D82E85EAE4}"/>
    <dgm:cxn modelId="{20F4FD56-6DCD-480F-9CB5-15A6BF2B0A06}" srcId="{3C75DAC1-0256-4B8A-9EF9-A315F88BBC55}" destId="{0A3E20E6-D02F-48FB-A698-1E92EAB32F3E}" srcOrd="2" destOrd="0" parTransId="{F758E346-0DA9-488F-85FE-F37743A0489C}" sibTransId="{A4E30B77-5141-4741-BB33-94609B77EF57}"/>
    <dgm:cxn modelId="{20E85577-FEDB-4058-90CC-FDB84F967586}" type="presOf" srcId="{FBBF5178-1D71-439E-AE10-1ECA590EDCB7}" destId="{44B1578D-EAC9-4A82-8FFB-2A171CE433C0}" srcOrd="0" destOrd="0" presId="urn:microsoft.com/office/officeart/2008/layout/LinedList"/>
    <dgm:cxn modelId="{4E341C7C-46CA-4C04-A676-D31261B03CB7}" type="presOf" srcId="{3A8E0F33-C3A9-44B4-A76F-5F0DDD6E8CD6}" destId="{4C5A23F8-A95D-49FA-BE28-EFE2382098E8}" srcOrd="0" destOrd="0" presId="urn:microsoft.com/office/officeart/2008/layout/LinedList"/>
    <dgm:cxn modelId="{3031898B-D7FC-41B7-9C33-1275C9BB3F52}" srcId="{3C75DAC1-0256-4B8A-9EF9-A315F88BBC55}" destId="{88EE17EF-F592-437E-98F8-8F80539A8BB8}" srcOrd="1" destOrd="0" parTransId="{B5EA499C-7D46-43EF-AD8B-4E7400D8A82F}" sibTransId="{2C964F9D-9E23-44CD-8D29-5C0651C591F0}"/>
    <dgm:cxn modelId="{59B5D390-CF29-440F-A3FA-5230356C38CD}" srcId="{3C75DAC1-0256-4B8A-9EF9-A315F88BBC55}" destId="{3A8E0F33-C3A9-44B4-A76F-5F0DDD6E8CD6}" srcOrd="9" destOrd="0" parTransId="{94876722-762D-44F2-B0E5-FD4D2709E64A}" sibTransId="{EC58B249-BCA1-4DEE-9EAC-505DCA0A3808}"/>
    <dgm:cxn modelId="{86F1BD9F-AF8A-444A-A895-34E80219BF18}" srcId="{3C75DAC1-0256-4B8A-9EF9-A315F88BBC55}" destId="{84999F1C-2AE7-499D-97F4-CC622B90E5D2}" srcOrd="7" destOrd="0" parTransId="{1C6C9823-CDAC-4D56-8C31-60E0F567BF1B}" sibTransId="{79D2FD2B-F8D6-412C-A2FE-D979F9A33AAF}"/>
    <dgm:cxn modelId="{F958E9A7-05E5-4E03-8F7B-AFDA81604094}" srcId="{3C75DAC1-0256-4B8A-9EF9-A315F88BBC55}" destId="{B707F148-574A-4776-9123-C27D89DA30F4}" srcOrd="0" destOrd="0" parTransId="{6F4D5346-9A6C-41D2-9BBB-15EB66079143}" sibTransId="{6C1D438F-9C12-42AC-B379-A1A5DE68CA31}"/>
    <dgm:cxn modelId="{C2F197AE-FEB4-4C72-B3AE-63CB8DE475A9}" type="presOf" srcId="{606AAE59-600D-4098-9A66-793DE78A3677}" destId="{CA45C2B4-DE99-4977-AAC0-BB385B9040FF}" srcOrd="0" destOrd="0" presId="urn:microsoft.com/office/officeart/2008/layout/LinedList"/>
    <dgm:cxn modelId="{5DD6EAC2-8DE8-4738-B2B5-5732839CCE93}" type="presOf" srcId="{3C75DAC1-0256-4B8A-9EF9-A315F88BBC55}" destId="{16B2168C-3360-425E-988C-D09BFF6D58F6}" srcOrd="0" destOrd="0" presId="urn:microsoft.com/office/officeart/2008/layout/LinedList"/>
    <dgm:cxn modelId="{6F7D41DA-F0E2-4A9E-886C-03490CE5A703}" srcId="{3C75DAC1-0256-4B8A-9EF9-A315F88BBC55}" destId="{606AAE59-600D-4098-9A66-793DE78A3677}" srcOrd="3" destOrd="0" parTransId="{144D972F-5B40-493F-BCF9-781F11089FD7}" sibTransId="{99576A17-14DD-4518-AA42-9CEEB4BAD93A}"/>
    <dgm:cxn modelId="{0237A3EC-88FE-4EED-B570-5B4F88648191}" srcId="{3C75DAC1-0256-4B8A-9EF9-A315F88BBC55}" destId="{FBBF5178-1D71-439E-AE10-1ECA590EDCB7}" srcOrd="4" destOrd="0" parTransId="{75B30FE2-F38A-433E-A677-BEC28E62D2BF}" sibTransId="{B1F89C3D-82D5-4456-B8BA-D647CAA2AE83}"/>
    <dgm:cxn modelId="{E99BB6F4-1C51-47A2-BDA3-2F544CDA7DB4}" type="presOf" srcId="{0A3E20E6-D02F-48FB-A698-1E92EAB32F3E}" destId="{8BC46571-67EA-46D0-89CC-5059E055F142}" srcOrd="0" destOrd="0" presId="urn:microsoft.com/office/officeart/2008/layout/LinedList"/>
    <dgm:cxn modelId="{FCD9C5F7-022D-407E-B885-9CFD42F5E39F}" type="presOf" srcId="{2902BB38-7D19-467B-AD6F-2BD313ADE056}" destId="{CAFB7607-3710-4A4E-9500-25D7DD743257}" srcOrd="0" destOrd="0" presId="urn:microsoft.com/office/officeart/2008/layout/LinedList"/>
    <dgm:cxn modelId="{66FBEBF9-420F-480D-87AE-8812F049DAB4}" type="presOf" srcId="{84999F1C-2AE7-499D-97F4-CC622B90E5D2}" destId="{FE1F2412-49B8-4333-813D-AD4FF532F411}" srcOrd="0" destOrd="0" presId="urn:microsoft.com/office/officeart/2008/layout/LinedList"/>
    <dgm:cxn modelId="{9DDC8E65-A9A5-40D4-95B0-3903192CCC54}" type="presParOf" srcId="{16B2168C-3360-425E-988C-D09BFF6D58F6}" destId="{1049BA4F-C960-4487-9573-025422E852D8}" srcOrd="0" destOrd="0" presId="urn:microsoft.com/office/officeart/2008/layout/LinedList"/>
    <dgm:cxn modelId="{BE4AFE79-B8F6-4074-8957-70CE40680A55}" type="presParOf" srcId="{16B2168C-3360-425E-988C-D09BFF6D58F6}" destId="{1B11AE9D-FDE6-4AFA-A0F0-3A54D91594DE}" srcOrd="1" destOrd="0" presId="urn:microsoft.com/office/officeart/2008/layout/LinedList"/>
    <dgm:cxn modelId="{96FC7682-FC28-4368-8A14-7EAF32FF4C06}" type="presParOf" srcId="{1B11AE9D-FDE6-4AFA-A0F0-3A54D91594DE}" destId="{9EA4E08E-62F8-49F0-80BF-981C929E2407}" srcOrd="0" destOrd="0" presId="urn:microsoft.com/office/officeart/2008/layout/LinedList"/>
    <dgm:cxn modelId="{9E8EBFB0-59B5-46C7-8C53-801ACA658A91}" type="presParOf" srcId="{1B11AE9D-FDE6-4AFA-A0F0-3A54D91594DE}" destId="{2D074B63-44E4-412A-A180-7C75589E35A3}" srcOrd="1" destOrd="0" presId="urn:microsoft.com/office/officeart/2008/layout/LinedList"/>
    <dgm:cxn modelId="{F71A75DE-2378-4B54-9495-AB1F353DAA3C}" type="presParOf" srcId="{16B2168C-3360-425E-988C-D09BFF6D58F6}" destId="{5DF60E56-1E85-4232-96DA-37E5A0D0203E}" srcOrd="2" destOrd="0" presId="urn:microsoft.com/office/officeart/2008/layout/LinedList"/>
    <dgm:cxn modelId="{307E71D3-5C0C-4B37-B119-D3B12102FA64}" type="presParOf" srcId="{16B2168C-3360-425E-988C-D09BFF6D58F6}" destId="{C567FE35-041E-489B-BC0E-4D693AAD9234}" srcOrd="3" destOrd="0" presId="urn:microsoft.com/office/officeart/2008/layout/LinedList"/>
    <dgm:cxn modelId="{FD49C091-7DFD-4EDB-905C-27C94A94BAAE}" type="presParOf" srcId="{C567FE35-041E-489B-BC0E-4D693AAD9234}" destId="{2A8DCCD5-EADD-4B47-B7AD-EE1C447ABCA2}" srcOrd="0" destOrd="0" presId="urn:microsoft.com/office/officeart/2008/layout/LinedList"/>
    <dgm:cxn modelId="{E819EB01-A4B4-4DE1-855C-C90B809D3A29}" type="presParOf" srcId="{C567FE35-041E-489B-BC0E-4D693AAD9234}" destId="{B320C89A-04FD-4E03-8C86-2D05667203BF}" srcOrd="1" destOrd="0" presId="urn:microsoft.com/office/officeart/2008/layout/LinedList"/>
    <dgm:cxn modelId="{B28BCEFC-1807-4D89-838B-69454B7669D1}" type="presParOf" srcId="{16B2168C-3360-425E-988C-D09BFF6D58F6}" destId="{10F76A27-B4EC-49B7-9B76-2596007BB84A}" srcOrd="4" destOrd="0" presId="urn:microsoft.com/office/officeart/2008/layout/LinedList"/>
    <dgm:cxn modelId="{8780A3C5-100A-40B3-ADC9-051158E82630}" type="presParOf" srcId="{16B2168C-3360-425E-988C-D09BFF6D58F6}" destId="{A5D4983E-B92D-4B69-902D-6D927A7E8102}" srcOrd="5" destOrd="0" presId="urn:microsoft.com/office/officeart/2008/layout/LinedList"/>
    <dgm:cxn modelId="{4421183E-5A19-46EB-BB2E-16E3675AD8AF}" type="presParOf" srcId="{A5D4983E-B92D-4B69-902D-6D927A7E8102}" destId="{8BC46571-67EA-46D0-89CC-5059E055F142}" srcOrd="0" destOrd="0" presId="urn:microsoft.com/office/officeart/2008/layout/LinedList"/>
    <dgm:cxn modelId="{BC5A1A25-7636-405D-9960-CA67A3DAA961}" type="presParOf" srcId="{A5D4983E-B92D-4B69-902D-6D927A7E8102}" destId="{8B484FA8-AF91-4363-B139-C28679D6767A}" srcOrd="1" destOrd="0" presId="urn:microsoft.com/office/officeart/2008/layout/LinedList"/>
    <dgm:cxn modelId="{F49CF839-95A3-4496-8299-36E3F6B75D4A}" type="presParOf" srcId="{16B2168C-3360-425E-988C-D09BFF6D58F6}" destId="{E369649B-A0E5-437A-BF57-DE7E39265BD0}" srcOrd="6" destOrd="0" presId="urn:microsoft.com/office/officeart/2008/layout/LinedList"/>
    <dgm:cxn modelId="{D6E48D35-13B4-434B-8BBC-E84DF810CD4A}" type="presParOf" srcId="{16B2168C-3360-425E-988C-D09BFF6D58F6}" destId="{632EE435-19F7-49F6-A550-F6D37A5A94A7}" srcOrd="7" destOrd="0" presId="urn:microsoft.com/office/officeart/2008/layout/LinedList"/>
    <dgm:cxn modelId="{93DE5355-6677-4AD9-82AB-5A00E9722E00}" type="presParOf" srcId="{632EE435-19F7-49F6-A550-F6D37A5A94A7}" destId="{CA45C2B4-DE99-4977-AAC0-BB385B9040FF}" srcOrd="0" destOrd="0" presId="urn:microsoft.com/office/officeart/2008/layout/LinedList"/>
    <dgm:cxn modelId="{7F1AA421-7A05-4769-96DA-202FE7A7245C}" type="presParOf" srcId="{632EE435-19F7-49F6-A550-F6D37A5A94A7}" destId="{7CC63B09-348E-4550-8C4F-ABC9E2897CBD}" srcOrd="1" destOrd="0" presId="urn:microsoft.com/office/officeart/2008/layout/LinedList"/>
    <dgm:cxn modelId="{BC90FC17-DE51-4D56-995A-0ABB5A3EA3B2}" type="presParOf" srcId="{16B2168C-3360-425E-988C-D09BFF6D58F6}" destId="{99DC78F5-7291-4EF0-A678-EF692C44D3A5}" srcOrd="8" destOrd="0" presId="urn:microsoft.com/office/officeart/2008/layout/LinedList"/>
    <dgm:cxn modelId="{75AA05A0-01D2-4DFE-B751-58F0B87858F6}" type="presParOf" srcId="{16B2168C-3360-425E-988C-D09BFF6D58F6}" destId="{B7647ADC-E427-42B3-AB3D-0A75C4363651}" srcOrd="9" destOrd="0" presId="urn:microsoft.com/office/officeart/2008/layout/LinedList"/>
    <dgm:cxn modelId="{8FF4D5E7-F4FA-40C5-AB9A-EAB459FFF146}" type="presParOf" srcId="{B7647ADC-E427-42B3-AB3D-0A75C4363651}" destId="{44B1578D-EAC9-4A82-8FFB-2A171CE433C0}" srcOrd="0" destOrd="0" presId="urn:microsoft.com/office/officeart/2008/layout/LinedList"/>
    <dgm:cxn modelId="{25ECEDFD-E52A-47A3-9300-FB58E7C8CBA8}" type="presParOf" srcId="{B7647ADC-E427-42B3-AB3D-0A75C4363651}" destId="{91D3F02A-FEB3-45B0-9A46-1DA917AD07DE}" srcOrd="1" destOrd="0" presId="urn:microsoft.com/office/officeart/2008/layout/LinedList"/>
    <dgm:cxn modelId="{A2AEE495-40C0-4B3C-9575-133BC27AD0E8}" type="presParOf" srcId="{16B2168C-3360-425E-988C-D09BFF6D58F6}" destId="{537F5BC6-AA3F-4BE9-A7CA-B4857CCB960D}" srcOrd="10" destOrd="0" presId="urn:microsoft.com/office/officeart/2008/layout/LinedList"/>
    <dgm:cxn modelId="{79D39B92-0897-43B5-958C-380DB97DB82C}" type="presParOf" srcId="{16B2168C-3360-425E-988C-D09BFF6D58F6}" destId="{3296EFD0-F110-419E-923A-C03F3164F281}" srcOrd="11" destOrd="0" presId="urn:microsoft.com/office/officeart/2008/layout/LinedList"/>
    <dgm:cxn modelId="{762CC5B0-6A9B-44CB-8CF5-F2200564E98A}" type="presParOf" srcId="{3296EFD0-F110-419E-923A-C03F3164F281}" destId="{CAFB7607-3710-4A4E-9500-25D7DD743257}" srcOrd="0" destOrd="0" presId="urn:microsoft.com/office/officeart/2008/layout/LinedList"/>
    <dgm:cxn modelId="{AEB05FDD-15AF-482C-9E72-C2E986E3C58D}" type="presParOf" srcId="{3296EFD0-F110-419E-923A-C03F3164F281}" destId="{402BC0D0-DED2-4824-B3D7-CF259D938D88}" srcOrd="1" destOrd="0" presId="urn:microsoft.com/office/officeart/2008/layout/LinedList"/>
    <dgm:cxn modelId="{54F589A3-69A6-4C8B-BD7C-85EEDB7A7F2F}" type="presParOf" srcId="{16B2168C-3360-425E-988C-D09BFF6D58F6}" destId="{92B0E2E9-11C3-429C-9C77-BFFCCECCDC7E}" srcOrd="12" destOrd="0" presId="urn:microsoft.com/office/officeart/2008/layout/LinedList"/>
    <dgm:cxn modelId="{E64D57FE-7C41-4E75-B16A-C80A9FD63894}" type="presParOf" srcId="{16B2168C-3360-425E-988C-D09BFF6D58F6}" destId="{5891254B-2638-49E0-89CA-366EFBA5F9B0}" srcOrd="13" destOrd="0" presId="urn:microsoft.com/office/officeart/2008/layout/LinedList"/>
    <dgm:cxn modelId="{6BAB412B-2A81-42A6-A570-CC9EF44C44FD}" type="presParOf" srcId="{5891254B-2638-49E0-89CA-366EFBA5F9B0}" destId="{8800DA87-73B4-4CB1-9135-858376F99045}" srcOrd="0" destOrd="0" presId="urn:microsoft.com/office/officeart/2008/layout/LinedList"/>
    <dgm:cxn modelId="{B545DB84-CA3A-4CFC-96C0-366A2CC88F82}" type="presParOf" srcId="{5891254B-2638-49E0-89CA-366EFBA5F9B0}" destId="{1507D334-6BE9-4AA7-B68F-F11436AD3745}" srcOrd="1" destOrd="0" presId="urn:microsoft.com/office/officeart/2008/layout/LinedList"/>
    <dgm:cxn modelId="{698FB6B7-6960-4E5F-8959-FBDAAE31AE87}" type="presParOf" srcId="{16B2168C-3360-425E-988C-D09BFF6D58F6}" destId="{FAE8DD57-26FB-456E-8BCB-A2DCBEA96D5B}" srcOrd="14" destOrd="0" presId="urn:microsoft.com/office/officeart/2008/layout/LinedList"/>
    <dgm:cxn modelId="{59FD8706-4C06-4DE1-8537-AAD5908E2E21}" type="presParOf" srcId="{16B2168C-3360-425E-988C-D09BFF6D58F6}" destId="{B63792FB-AC42-43BB-909B-90535266260C}" srcOrd="15" destOrd="0" presId="urn:microsoft.com/office/officeart/2008/layout/LinedList"/>
    <dgm:cxn modelId="{92EA8267-F806-4566-AC1E-3FD489D71A60}" type="presParOf" srcId="{B63792FB-AC42-43BB-909B-90535266260C}" destId="{FE1F2412-49B8-4333-813D-AD4FF532F411}" srcOrd="0" destOrd="0" presId="urn:microsoft.com/office/officeart/2008/layout/LinedList"/>
    <dgm:cxn modelId="{DFB370F3-AC2A-4149-8C94-61AA571A0A03}" type="presParOf" srcId="{B63792FB-AC42-43BB-909B-90535266260C}" destId="{B5AAFA53-9721-46D1-BC59-971AADF16CFB}" srcOrd="1" destOrd="0" presId="urn:microsoft.com/office/officeart/2008/layout/LinedList"/>
    <dgm:cxn modelId="{2BD57B9D-B047-4F62-8926-81BF56755FC5}" type="presParOf" srcId="{16B2168C-3360-425E-988C-D09BFF6D58F6}" destId="{2418D9BE-4528-4CAA-9C82-34DF7ECC1A00}" srcOrd="16" destOrd="0" presId="urn:microsoft.com/office/officeart/2008/layout/LinedList"/>
    <dgm:cxn modelId="{57FCAFE5-5F09-4186-9E6B-26CA73ACED6D}" type="presParOf" srcId="{16B2168C-3360-425E-988C-D09BFF6D58F6}" destId="{FF6BEDF6-4814-454A-8B2F-9504CA9906AD}" srcOrd="17" destOrd="0" presId="urn:microsoft.com/office/officeart/2008/layout/LinedList"/>
    <dgm:cxn modelId="{A9694E5E-38CE-4C37-BE49-E8EDEB7C5C03}" type="presParOf" srcId="{FF6BEDF6-4814-454A-8B2F-9504CA9906AD}" destId="{C7E09968-958E-4BB7-BF17-A76119DEECFE}" srcOrd="0" destOrd="0" presId="urn:microsoft.com/office/officeart/2008/layout/LinedList"/>
    <dgm:cxn modelId="{D79E3EAF-411B-4CE5-9071-774DB83EFFEB}" type="presParOf" srcId="{FF6BEDF6-4814-454A-8B2F-9504CA9906AD}" destId="{CDD9687C-ECCA-4B95-84A7-FF2251E9B613}" srcOrd="1" destOrd="0" presId="urn:microsoft.com/office/officeart/2008/layout/LinedList"/>
    <dgm:cxn modelId="{5A293ACA-6A75-478F-9460-DE93D5CD230B}" type="presParOf" srcId="{16B2168C-3360-425E-988C-D09BFF6D58F6}" destId="{64DD5E5A-2767-4523-AD47-689E7321759B}" srcOrd="18" destOrd="0" presId="urn:microsoft.com/office/officeart/2008/layout/LinedList"/>
    <dgm:cxn modelId="{27B51E60-C24A-4374-AF33-70BD072E14CA}" type="presParOf" srcId="{16B2168C-3360-425E-988C-D09BFF6D58F6}" destId="{5D7C3727-6EDF-4D59-9361-5E061D8A941A}" srcOrd="19" destOrd="0" presId="urn:microsoft.com/office/officeart/2008/layout/LinedList"/>
    <dgm:cxn modelId="{F5842137-7EF8-400A-9E3D-3836A2B2B40D}" type="presParOf" srcId="{5D7C3727-6EDF-4D59-9361-5E061D8A941A}" destId="{4C5A23F8-A95D-49FA-BE28-EFE2382098E8}" srcOrd="0" destOrd="0" presId="urn:microsoft.com/office/officeart/2008/layout/LinedList"/>
    <dgm:cxn modelId="{38FC2A12-C227-479F-A7E6-C5B8705D4F1D}" type="presParOf" srcId="{5D7C3727-6EDF-4D59-9361-5E061D8A941A}" destId="{6C4853C6-5AEF-4D3B-AAF2-29C240DB53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0A2B11-2BDE-4337-9D82-FFD6E59EA298}"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D7DC6CE9-E336-4977-AF51-A6A977FC32F2}">
      <dgm:prSet/>
      <dgm:spPr/>
      <dgm:t>
        <a:bodyPr/>
        <a:lstStyle/>
        <a:p>
          <a:r>
            <a:rPr lang="en-US" dirty="0"/>
            <a:t>2010 study attempted to survey judges’ preferences for “plain English” v. “legalese” v. “informal writing” </a:t>
          </a:r>
        </a:p>
      </dgm:t>
    </dgm:pt>
    <dgm:pt modelId="{2D16B401-7FB9-449C-B48C-5FDE96AE2F3D}" type="parTrans" cxnId="{0B0A05BC-92A5-4D1B-926F-576CFAE52584}">
      <dgm:prSet/>
      <dgm:spPr/>
      <dgm:t>
        <a:bodyPr/>
        <a:lstStyle/>
        <a:p>
          <a:endParaRPr lang="en-US"/>
        </a:p>
      </dgm:t>
    </dgm:pt>
    <dgm:pt modelId="{95B857AC-10CA-4B4D-A4F5-5878CEE84ABD}" type="sibTrans" cxnId="{0B0A05BC-92A5-4D1B-926F-576CFAE52584}">
      <dgm:prSet/>
      <dgm:spPr/>
      <dgm:t>
        <a:bodyPr/>
        <a:lstStyle/>
        <a:p>
          <a:endParaRPr lang="en-US"/>
        </a:p>
      </dgm:t>
    </dgm:pt>
    <dgm:pt modelId="{26682FB0-9412-464C-800F-BC72669E8FF7}">
      <dgm:prSet/>
      <dgm:spPr/>
      <dgm:t>
        <a:bodyPr/>
        <a:lstStyle/>
        <a:p>
          <a:r>
            <a:rPr lang="en-US"/>
            <a:t>Participants were given sample briefs in plain English, legalese, and informal language  (not told which) </a:t>
          </a:r>
        </a:p>
      </dgm:t>
    </dgm:pt>
    <dgm:pt modelId="{8E4FD0BB-A10F-404E-9131-BAE8447D77AD}" type="parTrans" cxnId="{5444AEE9-22DB-4C4C-864E-9FDFFA05B2A5}">
      <dgm:prSet/>
      <dgm:spPr/>
      <dgm:t>
        <a:bodyPr/>
        <a:lstStyle/>
        <a:p>
          <a:endParaRPr lang="en-US"/>
        </a:p>
      </dgm:t>
    </dgm:pt>
    <dgm:pt modelId="{1C02372C-229A-4FAD-877F-3769C47BE475}" type="sibTrans" cxnId="{5444AEE9-22DB-4C4C-864E-9FDFFA05B2A5}">
      <dgm:prSet/>
      <dgm:spPr/>
      <dgm:t>
        <a:bodyPr/>
        <a:lstStyle/>
        <a:p>
          <a:endParaRPr lang="en-US"/>
        </a:p>
      </dgm:t>
    </dgm:pt>
    <dgm:pt modelId="{EA1272D8-4477-4FEF-849C-B672359420F7}">
      <dgm:prSet/>
      <dgm:spPr/>
      <dgm:t>
        <a:bodyPr/>
        <a:lstStyle/>
        <a:p>
          <a:r>
            <a:rPr lang="en-US"/>
            <a:t>256 judges responded</a:t>
          </a:r>
        </a:p>
      </dgm:t>
    </dgm:pt>
    <dgm:pt modelId="{76FD9F5F-F43F-46F7-BF8B-6BD42A28915F}" type="parTrans" cxnId="{6C22A888-B7A5-4015-A8F8-BEEC87BF85ED}">
      <dgm:prSet/>
      <dgm:spPr/>
      <dgm:t>
        <a:bodyPr/>
        <a:lstStyle/>
        <a:p>
          <a:endParaRPr lang="en-US"/>
        </a:p>
      </dgm:t>
    </dgm:pt>
    <dgm:pt modelId="{5795D206-ADD5-46C0-AECF-1988DB3EA8D6}" type="sibTrans" cxnId="{6C22A888-B7A5-4015-A8F8-BEEC87BF85ED}">
      <dgm:prSet/>
      <dgm:spPr/>
      <dgm:t>
        <a:bodyPr/>
        <a:lstStyle/>
        <a:p>
          <a:endParaRPr lang="en-US"/>
        </a:p>
      </dgm:t>
    </dgm:pt>
    <dgm:pt modelId="{A85EFE17-AD92-4717-9341-0A0017A90C75}">
      <dgm:prSet/>
      <dgm:spPr/>
      <dgm:t>
        <a:bodyPr/>
        <a:lstStyle/>
        <a:p>
          <a:r>
            <a:rPr lang="en-US"/>
            <a:t>Author tracked responses in terms of state/ federal, male/female, rural/urban</a:t>
          </a:r>
        </a:p>
      </dgm:t>
    </dgm:pt>
    <dgm:pt modelId="{EBF00C3D-A9D1-42F0-9939-5E52AC8D0570}" type="parTrans" cxnId="{304CBA93-F580-4981-93B3-779A2897232E}">
      <dgm:prSet/>
      <dgm:spPr/>
      <dgm:t>
        <a:bodyPr/>
        <a:lstStyle/>
        <a:p>
          <a:endParaRPr lang="en-US"/>
        </a:p>
      </dgm:t>
    </dgm:pt>
    <dgm:pt modelId="{E80973CA-FF1B-452C-8244-3542CC615957}" type="sibTrans" cxnId="{304CBA93-F580-4981-93B3-779A2897232E}">
      <dgm:prSet/>
      <dgm:spPr/>
      <dgm:t>
        <a:bodyPr/>
        <a:lstStyle/>
        <a:p>
          <a:endParaRPr lang="en-US"/>
        </a:p>
      </dgm:t>
    </dgm:pt>
    <dgm:pt modelId="{3798E623-D208-4058-82D4-6978167720DA}" type="pres">
      <dgm:prSet presAssocID="{540A2B11-2BDE-4337-9D82-FFD6E59EA298}" presName="Name0" presStyleCnt="0">
        <dgm:presLayoutVars>
          <dgm:dir/>
          <dgm:animLvl val="lvl"/>
          <dgm:resizeHandles val="exact"/>
        </dgm:presLayoutVars>
      </dgm:prSet>
      <dgm:spPr/>
    </dgm:pt>
    <dgm:pt modelId="{1C27231D-7921-4C65-89C6-2EA62E83AE50}" type="pres">
      <dgm:prSet presAssocID="{EA1272D8-4477-4FEF-849C-B672359420F7}" presName="boxAndChildren" presStyleCnt="0"/>
      <dgm:spPr/>
    </dgm:pt>
    <dgm:pt modelId="{EC9DDE45-4AC5-4692-BFAE-A9E9F68409AA}" type="pres">
      <dgm:prSet presAssocID="{EA1272D8-4477-4FEF-849C-B672359420F7}" presName="parentTextBox" presStyleLbl="node1" presStyleIdx="0" presStyleCnt="3"/>
      <dgm:spPr/>
    </dgm:pt>
    <dgm:pt modelId="{6F953C3A-25F5-497F-9397-6C972A3CEC84}" type="pres">
      <dgm:prSet presAssocID="{EA1272D8-4477-4FEF-849C-B672359420F7}" presName="entireBox" presStyleLbl="node1" presStyleIdx="0" presStyleCnt="3"/>
      <dgm:spPr/>
    </dgm:pt>
    <dgm:pt modelId="{0656F6AD-30E1-48F3-AF49-39B1C59E2DBD}" type="pres">
      <dgm:prSet presAssocID="{EA1272D8-4477-4FEF-849C-B672359420F7}" presName="descendantBox" presStyleCnt="0"/>
      <dgm:spPr/>
    </dgm:pt>
    <dgm:pt modelId="{A3BD304B-804A-4539-973F-CBBA5C9C5E3E}" type="pres">
      <dgm:prSet presAssocID="{A85EFE17-AD92-4717-9341-0A0017A90C75}" presName="childTextBox" presStyleLbl="fgAccFollowNode1" presStyleIdx="0" presStyleCnt="1">
        <dgm:presLayoutVars>
          <dgm:bulletEnabled val="1"/>
        </dgm:presLayoutVars>
      </dgm:prSet>
      <dgm:spPr/>
    </dgm:pt>
    <dgm:pt modelId="{EBAB1FA5-3986-4965-B4BF-8F962C5D258C}" type="pres">
      <dgm:prSet presAssocID="{1C02372C-229A-4FAD-877F-3769C47BE475}" presName="sp" presStyleCnt="0"/>
      <dgm:spPr/>
    </dgm:pt>
    <dgm:pt modelId="{A3057050-3BA0-4C27-B16C-FFD9EEE30B44}" type="pres">
      <dgm:prSet presAssocID="{26682FB0-9412-464C-800F-BC72669E8FF7}" presName="arrowAndChildren" presStyleCnt="0"/>
      <dgm:spPr/>
    </dgm:pt>
    <dgm:pt modelId="{58496028-F1FD-49F0-B909-C5B12DD19E02}" type="pres">
      <dgm:prSet presAssocID="{26682FB0-9412-464C-800F-BC72669E8FF7}" presName="parentTextArrow" presStyleLbl="node1" presStyleIdx="1" presStyleCnt="3"/>
      <dgm:spPr/>
    </dgm:pt>
    <dgm:pt modelId="{24CCCABD-A66E-43B3-AD79-9E57B4262F9F}" type="pres">
      <dgm:prSet presAssocID="{95B857AC-10CA-4B4D-A4F5-5878CEE84ABD}" presName="sp" presStyleCnt="0"/>
      <dgm:spPr/>
    </dgm:pt>
    <dgm:pt modelId="{F1350E8C-EE1E-4AD4-B5CA-8534ABFABD2A}" type="pres">
      <dgm:prSet presAssocID="{D7DC6CE9-E336-4977-AF51-A6A977FC32F2}" presName="arrowAndChildren" presStyleCnt="0"/>
      <dgm:spPr/>
    </dgm:pt>
    <dgm:pt modelId="{9EC34059-9D1C-4335-B0B8-6B6D49E30235}" type="pres">
      <dgm:prSet presAssocID="{D7DC6CE9-E336-4977-AF51-A6A977FC32F2}" presName="parentTextArrow" presStyleLbl="node1" presStyleIdx="2" presStyleCnt="3"/>
      <dgm:spPr/>
    </dgm:pt>
  </dgm:ptLst>
  <dgm:cxnLst>
    <dgm:cxn modelId="{2C0AEA16-BFAF-4A01-AFA3-4B8F5FBB60B2}" type="presOf" srcId="{EA1272D8-4477-4FEF-849C-B672359420F7}" destId="{EC9DDE45-4AC5-4692-BFAE-A9E9F68409AA}" srcOrd="0" destOrd="0" presId="urn:microsoft.com/office/officeart/2005/8/layout/process4"/>
    <dgm:cxn modelId="{4C14696D-DB17-4852-8645-827A50F0E229}" type="presOf" srcId="{D7DC6CE9-E336-4977-AF51-A6A977FC32F2}" destId="{9EC34059-9D1C-4335-B0B8-6B6D49E30235}" srcOrd="0" destOrd="0" presId="urn:microsoft.com/office/officeart/2005/8/layout/process4"/>
    <dgm:cxn modelId="{DC99EB7D-DB9D-4C8F-9AE2-BCDA80381275}" type="presOf" srcId="{26682FB0-9412-464C-800F-BC72669E8FF7}" destId="{58496028-F1FD-49F0-B909-C5B12DD19E02}" srcOrd="0" destOrd="0" presId="urn:microsoft.com/office/officeart/2005/8/layout/process4"/>
    <dgm:cxn modelId="{6C22A888-B7A5-4015-A8F8-BEEC87BF85ED}" srcId="{540A2B11-2BDE-4337-9D82-FFD6E59EA298}" destId="{EA1272D8-4477-4FEF-849C-B672359420F7}" srcOrd="2" destOrd="0" parTransId="{76FD9F5F-F43F-46F7-BF8B-6BD42A28915F}" sibTransId="{5795D206-ADD5-46C0-AECF-1988DB3EA8D6}"/>
    <dgm:cxn modelId="{304CBA93-F580-4981-93B3-779A2897232E}" srcId="{EA1272D8-4477-4FEF-849C-B672359420F7}" destId="{A85EFE17-AD92-4717-9341-0A0017A90C75}" srcOrd="0" destOrd="0" parTransId="{EBF00C3D-A9D1-42F0-9939-5E52AC8D0570}" sibTransId="{E80973CA-FF1B-452C-8244-3542CC615957}"/>
    <dgm:cxn modelId="{A1128E98-9737-45E5-93EF-F57D08D3767B}" type="presOf" srcId="{A85EFE17-AD92-4717-9341-0A0017A90C75}" destId="{A3BD304B-804A-4539-973F-CBBA5C9C5E3E}" srcOrd="0" destOrd="0" presId="urn:microsoft.com/office/officeart/2005/8/layout/process4"/>
    <dgm:cxn modelId="{0B0A05BC-92A5-4D1B-926F-576CFAE52584}" srcId="{540A2B11-2BDE-4337-9D82-FFD6E59EA298}" destId="{D7DC6CE9-E336-4977-AF51-A6A977FC32F2}" srcOrd="0" destOrd="0" parTransId="{2D16B401-7FB9-449C-B48C-5FDE96AE2F3D}" sibTransId="{95B857AC-10CA-4B4D-A4F5-5878CEE84ABD}"/>
    <dgm:cxn modelId="{BA4FE6C5-081C-4E29-86C7-9C9020C59484}" type="presOf" srcId="{540A2B11-2BDE-4337-9D82-FFD6E59EA298}" destId="{3798E623-D208-4058-82D4-6978167720DA}" srcOrd="0" destOrd="0" presId="urn:microsoft.com/office/officeart/2005/8/layout/process4"/>
    <dgm:cxn modelId="{28ABA0E2-12CC-4020-AC74-94E452F6CBEC}" type="presOf" srcId="{EA1272D8-4477-4FEF-849C-B672359420F7}" destId="{6F953C3A-25F5-497F-9397-6C972A3CEC84}" srcOrd="1" destOrd="0" presId="urn:microsoft.com/office/officeart/2005/8/layout/process4"/>
    <dgm:cxn modelId="{5444AEE9-22DB-4C4C-864E-9FDFFA05B2A5}" srcId="{540A2B11-2BDE-4337-9D82-FFD6E59EA298}" destId="{26682FB0-9412-464C-800F-BC72669E8FF7}" srcOrd="1" destOrd="0" parTransId="{8E4FD0BB-A10F-404E-9131-BAE8447D77AD}" sibTransId="{1C02372C-229A-4FAD-877F-3769C47BE475}"/>
    <dgm:cxn modelId="{E606925E-44DC-485D-AAF6-707A95F07BE7}" type="presParOf" srcId="{3798E623-D208-4058-82D4-6978167720DA}" destId="{1C27231D-7921-4C65-89C6-2EA62E83AE50}" srcOrd="0" destOrd="0" presId="urn:microsoft.com/office/officeart/2005/8/layout/process4"/>
    <dgm:cxn modelId="{5A26C448-C2BC-42E8-AEED-6EC82F26CB6A}" type="presParOf" srcId="{1C27231D-7921-4C65-89C6-2EA62E83AE50}" destId="{EC9DDE45-4AC5-4692-BFAE-A9E9F68409AA}" srcOrd="0" destOrd="0" presId="urn:microsoft.com/office/officeart/2005/8/layout/process4"/>
    <dgm:cxn modelId="{98B83C0C-5A1D-4581-BAF8-E16F2358AF47}" type="presParOf" srcId="{1C27231D-7921-4C65-89C6-2EA62E83AE50}" destId="{6F953C3A-25F5-497F-9397-6C972A3CEC84}" srcOrd="1" destOrd="0" presId="urn:microsoft.com/office/officeart/2005/8/layout/process4"/>
    <dgm:cxn modelId="{1D4681B3-05FA-43D5-8992-D9AA4E4F2273}" type="presParOf" srcId="{1C27231D-7921-4C65-89C6-2EA62E83AE50}" destId="{0656F6AD-30E1-48F3-AF49-39B1C59E2DBD}" srcOrd="2" destOrd="0" presId="urn:microsoft.com/office/officeart/2005/8/layout/process4"/>
    <dgm:cxn modelId="{FDBBDE36-1CC3-41C1-8C99-7CCD835E139D}" type="presParOf" srcId="{0656F6AD-30E1-48F3-AF49-39B1C59E2DBD}" destId="{A3BD304B-804A-4539-973F-CBBA5C9C5E3E}" srcOrd="0" destOrd="0" presId="urn:microsoft.com/office/officeart/2005/8/layout/process4"/>
    <dgm:cxn modelId="{335D9118-9D02-4613-BE7A-5CCA822D4B54}" type="presParOf" srcId="{3798E623-D208-4058-82D4-6978167720DA}" destId="{EBAB1FA5-3986-4965-B4BF-8F962C5D258C}" srcOrd="1" destOrd="0" presId="urn:microsoft.com/office/officeart/2005/8/layout/process4"/>
    <dgm:cxn modelId="{748ABFF1-6CC4-4EA8-B534-5C6DA047C77B}" type="presParOf" srcId="{3798E623-D208-4058-82D4-6978167720DA}" destId="{A3057050-3BA0-4C27-B16C-FFD9EEE30B44}" srcOrd="2" destOrd="0" presId="urn:microsoft.com/office/officeart/2005/8/layout/process4"/>
    <dgm:cxn modelId="{47B57378-2F65-4C57-9120-016835FB08C1}" type="presParOf" srcId="{A3057050-3BA0-4C27-B16C-FFD9EEE30B44}" destId="{58496028-F1FD-49F0-B909-C5B12DD19E02}" srcOrd="0" destOrd="0" presId="urn:microsoft.com/office/officeart/2005/8/layout/process4"/>
    <dgm:cxn modelId="{9C154B34-EE3E-48A2-B8F3-905D0DEBF4C7}" type="presParOf" srcId="{3798E623-D208-4058-82D4-6978167720DA}" destId="{24CCCABD-A66E-43B3-AD79-9E57B4262F9F}" srcOrd="3" destOrd="0" presId="urn:microsoft.com/office/officeart/2005/8/layout/process4"/>
    <dgm:cxn modelId="{78C14787-A0FC-4200-A57E-D5CCE51F5A00}" type="presParOf" srcId="{3798E623-D208-4058-82D4-6978167720DA}" destId="{F1350E8C-EE1E-4AD4-B5CA-8534ABFABD2A}" srcOrd="4" destOrd="0" presId="urn:microsoft.com/office/officeart/2005/8/layout/process4"/>
    <dgm:cxn modelId="{3A82B403-85C3-4475-B675-E2D43A1C7F75}" type="presParOf" srcId="{F1350E8C-EE1E-4AD4-B5CA-8534ABFABD2A}" destId="{9EC34059-9D1C-4335-B0B8-6B6D49E3023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361FAD-BD2F-48F9-86D1-05543218F05E}"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A3A73127-9A49-419E-879D-BF7D8755F320}">
      <dgm:prSet/>
      <dgm:spPr/>
      <dgm:t>
        <a:bodyPr/>
        <a:lstStyle/>
        <a:p>
          <a:r>
            <a:rPr lang="en-US" dirty="0"/>
            <a:t>Certain cases that, when cited, correlated more with winning </a:t>
          </a:r>
        </a:p>
      </dgm:t>
    </dgm:pt>
    <dgm:pt modelId="{D1B7C538-497E-4F43-A427-7946373FBAD1}" type="parTrans" cxnId="{F671188B-187D-46BD-B467-296463292322}">
      <dgm:prSet/>
      <dgm:spPr/>
      <dgm:t>
        <a:bodyPr/>
        <a:lstStyle/>
        <a:p>
          <a:endParaRPr lang="en-US"/>
        </a:p>
      </dgm:t>
    </dgm:pt>
    <dgm:pt modelId="{4438F049-555E-4B99-B8A9-BCFC5B1E784C}" type="sibTrans" cxnId="{F671188B-187D-46BD-B467-296463292322}">
      <dgm:prSet/>
      <dgm:spPr/>
      <dgm:t>
        <a:bodyPr/>
        <a:lstStyle/>
        <a:p>
          <a:endParaRPr lang="en-US"/>
        </a:p>
      </dgm:t>
    </dgm:pt>
    <dgm:pt modelId="{BFB3A8F1-DD3A-45FD-B2D6-589A30A9CFB2}">
      <dgm:prSet/>
      <dgm:spPr/>
      <dgm:t>
        <a:bodyPr/>
        <a:lstStyle/>
        <a:p>
          <a:r>
            <a:rPr lang="en-US" dirty="0"/>
            <a:t>Not, mostly, USSC cases,  or, cases that are “bedrock” cases, like </a:t>
          </a:r>
          <a:r>
            <a:rPr lang="en-US" i="1" dirty="0"/>
            <a:t>McDonnell Douglass  </a:t>
          </a:r>
          <a:r>
            <a:rPr lang="en-US" dirty="0"/>
            <a:t>(most cite those) </a:t>
          </a:r>
        </a:p>
      </dgm:t>
    </dgm:pt>
    <dgm:pt modelId="{D659A0F1-C618-4885-B512-4BB37A36DD53}" type="parTrans" cxnId="{23D31051-19EA-43C2-8AF4-84537A3D8064}">
      <dgm:prSet/>
      <dgm:spPr/>
      <dgm:t>
        <a:bodyPr/>
        <a:lstStyle/>
        <a:p>
          <a:endParaRPr lang="en-US"/>
        </a:p>
      </dgm:t>
    </dgm:pt>
    <dgm:pt modelId="{C2BBFC3B-E119-4E47-A28C-FEECF1B446D9}" type="sibTrans" cxnId="{23D31051-19EA-43C2-8AF4-84537A3D8064}">
      <dgm:prSet/>
      <dgm:spPr/>
      <dgm:t>
        <a:bodyPr/>
        <a:lstStyle/>
        <a:p>
          <a:endParaRPr lang="en-US"/>
        </a:p>
      </dgm:t>
    </dgm:pt>
    <dgm:pt modelId="{F409DB57-0C06-424C-9641-5EB45F78FCCF}">
      <dgm:prSet/>
      <dgm:spPr/>
      <dgm:t>
        <a:bodyPr/>
        <a:lstStyle/>
        <a:p>
          <a:r>
            <a:rPr lang="en-US" dirty="0"/>
            <a:t>Tended to be circuit cases that correlated with a certain “employer-win” scenario </a:t>
          </a:r>
        </a:p>
      </dgm:t>
    </dgm:pt>
    <dgm:pt modelId="{1DFACE20-C57F-4973-89B3-CC2651028078}" type="parTrans" cxnId="{9343AA96-A8A8-4413-98C8-E800A5AED374}">
      <dgm:prSet/>
      <dgm:spPr/>
      <dgm:t>
        <a:bodyPr/>
        <a:lstStyle/>
        <a:p>
          <a:endParaRPr lang="en-US"/>
        </a:p>
      </dgm:t>
    </dgm:pt>
    <dgm:pt modelId="{3F2AD3E8-D130-427E-84C9-3F5BE7DFC84F}" type="sibTrans" cxnId="{9343AA96-A8A8-4413-98C8-E800A5AED374}">
      <dgm:prSet/>
      <dgm:spPr/>
      <dgm:t>
        <a:bodyPr/>
        <a:lstStyle/>
        <a:p>
          <a:endParaRPr lang="en-US"/>
        </a:p>
      </dgm:t>
    </dgm:pt>
    <dgm:pt modelId="{BE987A5F-99B9-49B8-98FA-0D7B0BB7C576}" type="pres">
      <dgm:prSet presAssocID="{D4361FAD-BD2F-48F9-86D1-05543218F05E}" presName="Name0" presStyleCnt="0">
        <dgm:presLayoutVars>
          <dgm:dir/>
          <dgm:resizeHandles val="exact"/>
        </dgm:presLayoutVars>
      </dgm:prSet>
      <dgm:spPr/>
    </dgm:pt>
    <dgm:pt modelId="{C80A9251-9D08-4025-9EC0-FF16954D50AA}" type="pres">
      <dgm:prSet presAssocID="{A3A73127-9A49-419E-879D-BF7D8755F320}" presName="node" presStyleLbl="node1" presStyleIdx="0" presStyleCnt="5">
        <dgm:presLayoutVars>
          <dgm:bulletEnabled val="1"/>
        </dgm:presLayoutVars>
      </dgm:prSet>
      <dgm:spPr/>
    </dgm:pt>
    <dgm:pt modelId="{7923E7B3-B95B-4F76-92D7-27E9922EA30E}" type="pres">
      <dgm:prSet presAssocID="{4438F049-555E-4B99-B8A9-BCFC5B1E784C}" presName="sibTransSpacerBeforeConnector" presStyleCnt="0"/>
      <dgm:spPr/>
    </dgm:pt>
    <dgm:pt modelId="{AA0A2B91-B900-47AA-AB4D-46D660DB3353}" type="pres">
      <dgm:prSet presAssocID="{4438F049-555E-4B99-B8A9-BCFC5B1E784C}" presName="sibTrans" presStyleLbl="node1" presStyleIdx="1" presStyleCnt="5"/>
      <dgm:spPr/>
    </dgm:pt>
    <dgm:pt modelId="{FB6074CE-54E1-4238-BBF1-B2B715FBDAA8}" type="pres">
      <dgm:prSet presAssocID="{4438F049-555E-4B99-B8A9-BCFC5B1E784C}" presName="sibTransSpacerAfterConnector" presStyleCnt="0"/>
      <dgm:spPr/>
    </dgm:pt>
    <dgm:pt modelId="{14F11E90-B8D7-44ED-A4CF-0E17F448FA66}" type="pres">
      <dgm:prSet presAssocID="{BFB3A8F1-DD3A-45FD-B2D6-589A30A9CFB2}" presName="node" presStyleLbl="node1" presStyleIdx="2" presStyleCnt="5">
        <dgm:presLayoutVars>
          <dgm:bulletEnabled val="1"/>
        </dgm:presLayoutVars>
      </dgm:prSet>
      <dgm:spPr/>
    </dgm:pt>
    <dgm:pt modelId="{4A691236-E12F-499D-AA36-D69F99BA98F5}" type="pres">
      <dgm:prSet presAssocID="{C2BBFC3B-E119-4E47-A28C-FEECF1B446D9}" presName="sibTransSpacerBeforeConnector" presStyleCnt="0"/>
      <dgm:spPr/>
    </dgm:pt>
    <dgm:pt modelId="{5D2C8EE0-C478-4B2C-9542-67F12E56E0C2}" type="pres">
      <dgm:prSet presAssocID="{C2BBFC3B-E119-4E47-A28C-FEECF1B446D9}" presName="sibTrans" presStyleLbl="node1" presStyleIdx="3" presStyleCnt="5"/>
      <dgm:spPr/>
    </dgm:pt>
    <dgm:pt modelId="{96FD66E6-F489-4AD2-AE36-6979E9CFD954}" type="pres">
      <dgm:prSet presAssocID="{C2BBFC3B-E119-4E47-A28C-FEECF1B446D9}" presName="sibTransSpacerAfterConnector" presStyleCnt="0"/>
      <dgm:spPr/>
    </dgm:pt>
    <dgm:pt modelId="{A78D2845-2926-455A-9C93-CF7EE92E2C46}" type="pres">
      <dgm:prSet presAssocID="{F409DB57-0C06-424C-9641-5EB45F78FCCF}" presName="node" presStyleLbl="node1" presStyleIdx="4" presStyleCnt="5">
        <dgm:presLayoutVars>
          <dgm:bulletEnabled val="1"/>
        </dgm:presLayoutVars>
      </dgm:prSet>
      <dgm:spPr/>
    </dgm:pt>
  </dgm:ptLst>
  <dgm:cxnLst>
    <dgm:cxn modelId="{EC12DB09-920A-474C-B243-A95BE4921943}" type="presOf" srcId="{A3A73127-9A49-419E-879D-BF7D8755F320}" destId="{C80A9251-9D08-4025-9EC0-FF16954D50AA}" srcOrd="0" destOrd="0" presId="urn:microsoft.com/office/officeart/2016/7/layout/BasicProcessNew"/>
    <dgm:cxn modelId="{1BB4B213-AFF5-4C37-A4F3-641BE0BB1270}" type="presOf" srcId="{F409DB57-0C06-424C-9641-5EB45F78FCCF}" destId="{A78D2845-2926-455A-9C93-CF7EE92E2C46}" srcOrd="0" destOrd="0" presId="urn:microsoft.com/office/officeart/2016/7/layout/BasicProcessNew"/>
    <dgm:cxn modelId="{D9F5841F-D2E4-40F2-A069-23DB946483CD}" type="presOf" srcId="{4438F049-555E-4B99-B8A9-BCFC5B1E784C}" destId="{AA0A2B91-B900-47AA-AB4D-46D660DB3353}" srcOrd="0" destOrd="0" presId="urn:microsoft.com/office/officeart/2016/7/layout/BasicProcessNew"/>
    <dgm:cxn modelId="{23D31051-19EA-43C2-8AF4-84537A3D8064}" srcId="{D4361FAD-BD2F-48F9-86D1-05543218F05E}" destId="{BFB3A8F1-DD3A-45FD-B2D6-589A30A9CFB2}" srcOrd="1" destOrd="0" parTransId="{D659A0F1-C618-4885-B512-4BB37A36DD53}" sibTransId="{C2BBFC3B-E119-4E47-A28C-FEECF1B446D9}"/>
    <dgm:cxn modelId="{F671188B-187D-46BD-B467-296463292322}" srcId="{D4361FAD-BD2F-48F9-86D1-05543218F05E}" destId="{A3A73127-9A49-419E-879D-BF7D8755F320}" srcOrd="0" destOrd="0" parTransId="{D1B7C538-497E-4F43-A427-7946373FBAD1}" sibTransId="{4438F049-555E-4B99-B8A9-BCFC5B1E784C}"/>
    <dgm:cxn modelId="{403A3C92-B6B8-4929-8876-A6478774AD96}" type="presOf" srcId="{C2BBFC3B-E119-4E47-A28C-FEECF1B446D9}" destId="{5D2C8EE0-C478-4B2C-9542-67F12E56E0C2}" srcOrd="0" destOrd="0" presId="urn:microsoft.com/office/officeart/2016/7/layout/BasicProcessNew"/>
    <dgm:cxn modelId="{65450694-BC53-46BD-B169-9345D328B44B}" type="presOf" srcId="{D4361FAD-BD2F-48F9-86D1-05543218F05E}" destId="{BE987A5F-99B9-49B8-98FA-0D7B0BB7C576}" srcOrd="0" destOrd="0" presId="urn:microsoft.com/office/officeart/2016/7/layout/BasicProcessNew"/>
    <dgm:cxn modelId="{9343AA96-A8A8-4413-98C8-E800A5AED374}" srcId="{D4361FAD-BD2F-48F9-86D1-05543218F05E}" destId="{F409DB57-0C06-424C-9641-5EB45F78FCCF}" srcOrd="2" destOrd="0" parTransId="{1DFACE20-C57F-4973-89B3-CC2651028078}" sibTransId="{3F2AD3E8-D130-427E-84C9-3F5BE7DFC84F}"/>
    <dgm:cxn modelId="{FB399ACD-EBCF-44D4-9D4D-8BB88681C294}" type="presOf" srcId="{BFB3A8F1-DD3A-45FD-B2D6-589A30A9CFB2}" destId="{14F11E90-B8D7-44ED-A4CF-0E17F448FA66}" srcOrd="0" destOrd="0" presId="urn:microsoft.com/office/officeart/2016/7/layout/BasicProcessNew"/>
    <dgm:cxn modelId="{E6B55A8B-5A80-43C1-A6FF-3F13501F8258}" type="presParOf" srcId="{BE987A5F-99B9-49B8-98FA-0D7B0BB7C576}" destId="{C80A9251-9D08-4025-9EC0-FF16954D50AA}" srcOrd="0" destOrd="0" presId="urn:microsoft.com/office/officeart/2016/7/layout/BasicProcessNew"/>
    <dgm:cxn modelId="{F38E49C7-2B1A-4CF6-AFA8-04B7ED27CAD6}" type="presParOf" srcId="{BE987A5F-99B9-49B8-98FA-0D7B0BB7C576}" destId="{7923E7B3-B95B-4F76-92D7-27E9922EA30E}" srcOrd="1" destOrd="0" presId="urn:microsoft.com/office/officeart/2016/7/layout/BasicProcessNew"/>
    <dgm:cxn modelId="{1790F4AE-84BA-426E-9211-396347883690}" type="presParOf" srcId="{BE987A5F-99B9-49B8-98FA-0D7B0BB7C576}" destId="{AA0A2B91-B900-47AA-AB4D-46D660DB3353}" srcOrd="2" destOrd="0" presId="urn:microsoft.com/office/officeart/2016/7/layout/BasicProcessNew"/>
    <dgm:cxn modelId="{914ABB7A-3418-46CB-9DAF-2C46227403CA}" type="presParOf" srcId="{BE987A5F-99B9-49B8-98FA-0D7B0BB7C576}" destId="{FB6074CE-54E1-4238-BBF1-B2B715FBDAA8}" srcOrd="3" destOrd="0" presId="urn:microsoft.com/office/officeart/2016/7/layout/BasicProcessNew"/>
    <dgm:cxn modelId="{100BBD1A-768B-40E6-8026-E3451FD03E64}" type="presParOf" srcId="{BE987A5F-99B9-49B8-98FA-0D7B0BB7C576}" destId="{14F11E90-B8D7-44ED-A4CF-0E17F448FA66}" srcOrd="4" destOrd="0" presId="urn:microsoft.com/office/officeart/2016/7/layout/BasicProcessNew"/>
    <dgm:cxn modelId="{30355223-AB99-4356-BD8C-30EE6F745873}" type="presParOf" srcId="{BE987A5F-99B9-49B8-98FA-0D7B0BB7C576}" destId="{4A691236-E12F-499D-AA36-D69F99BA98F5}" srcOrd="5" destOrd="0" presId="urn:microsoft.com/office/officeart/2016/7/layout/BasicProcessNew"/>
    <dgm:cxn modelId="{7EE9D7B9-DCA2-4608-850A-783235EED1AF}" type="presParOf" srcId="{BE987A5F-99B9-49B8-98FA-0D7B0BB7C576}" destId="{5D2C8EE0-C478-4B2C-9542-67F12E56E0C2}" srcOrd="6" destOrd="0" presId="urn:microsoft.com/office/officeart/2016/7/layout/BasicProcessNew"/>
    <dgm:cxn modelId="{380CBEC7-F842-4022-97FC-44FACBC771DA}" type="presParOf" srcId="{BE987A5F-99B9-49B8-98FA-0D7B0BB7C576}" destId="{96FD66E6-F489-4AD2-AE36-6979E9CFD954}" srcOrd="7" destOrd="0" presId="urn:microsoft.com/office/officeart/2016/7/layout/BasicProcessNew"/>
    <dgm:cxn modelId="{03D511DE-BA5D-46AA-8E27-3805DEB1D3E7}" type="presParOf" srcId="{BE987A5F-99B9-49B8-98FA-0D7B0BB7C576}" destId="{A78D2845-2926-455A-9C93-CF7EE92E2C46}" srcOrd="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C23FB-A183-46EE-AA2D-63AF3F8F0CCF}">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C395A-05CF-4144-BA18-2FB05B6F84C9}">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Review empirical research on what aspects of legal research and writing affect persuasion </a:t>
          </a:r>
        </a:p>
      </dsp:txBody>
      <dsp:txXfrm>
        <a:off x="614349" y="743967"/>
        <a:ext cx="4550175" cy="2825197"/>
      </dsp:txXfrm>
    </dsp:sp>
    <dsp:sp modelId="{0D26B14D-3D6C-4589-B086-5E94D98A7A1B}">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19D9D-03AB-4DA6-817A-98796CB2DB31}">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Specific eye on appellate writing, but, with few studies out there, also will refer to studies of trial briefs (mostly SJ briefs) </a:t>
          </a:r>
        </a:p>
      </dsp:txBody>
      <dsp:txXfrm>
        <a:off x="6390532" y="743967"/>
        <a:ext cx="4550175" cy="2825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7B0D0-E753-4D5A-A1FC-B81EF7E8852F}">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34568-5504-44CE-B099-FCB0C300333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Bio </a:t>
          </a:r>
        </a:p>
      </dsp:txBody>
      <dsp:txXfrm>
        <a:off x="402381" y="1143622"/>
        <a:ext cx="2986781" cy="1854488"/>
      </dsp:txXfrm>
    </dsp:sp>
    <dsp:sp modelId="{4307392C-1825-447B-81F8-9BBA8ADBD352}">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95EFD-67F5-4BCF-BC16-1E7FCDB28D3A}">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List of sources at end of presentation</a:t>
          </a:r>
        </a:p>
      </dsp:txBody>
      <dsp:txXfrm>
        <a:off x="4193927" y="1143622"/>
        <a:ext cx="2986781" cy="1854488"/>
      </dsp:txXfrm>
    </dsp:sp>
    <dsp:sp modelId="{5A95533F-52B6-4E24-93B2-8F421BD247BA}">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D6B54-62FC-4A5B-AD09-E497C24DA495}">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Credit to Wayne Schiess of UT law for compiling and sharing material </a:t>
          </a:r>
        </a:p>
      </dsp:txBody>
      <dsp:txXfrm>
        <a:off x="7985472" y="1143622"/>
        <a:ext cx="2986781" cy="1854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C7C2D-7782-42BE-9215-F5E5640A623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7F847-5551-4D39-B01F-07F4E72040A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 much is out there? </a:t>
          </a:r>
        </a:p>
      </dsp:txBody>
      <dsp:txXfrm>
        <a:off x="402381" y="1143622"/>
        <a:ext cx="2986781" cy="1854488"/>
      </dsp:txXfrm>
    </dsp:sp>
    <dsp:sp modelId="{40F1D39B-867C-41CA-BEB3-8EFCCA36CFE2}">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BB905-558F-46FE-AE15-80893CAAB2DC}">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How sound are the research/ study designs?   Confounding variables, survey evidence, passage of time, pre- v. post- e-reading, etc.     </a:t>
          </a:r>
        </a:p>
      </dsp:txBody>
      <dsp:txXfrm>
        <a:off x="4193927" y="1143622"/>
        <a:ext cx="2986781" cy="1854488"/>
      </dsp:txXfrm>
    </dsp:sp>
    <dsp:sp modelId="{CE81412D-CCDF-4214-A8B8-98979E70642B}">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29243-216E-4329-8048-ADBA96D5053A}">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Does research transfer?  </a:t>
          </a:r>
        </a:p>
        <a:p>
          <a:pPr marL="0" lvl="0" indent="0" algn="ctr" defTabSz="889000">
            <a:lnSpc>
              <a:spcPct val="90000"/>
            </a:lnSpc>
            <a:spcBef>
              <a:spcPct val="0"/>
            </a:spcBef>
            <a:spcAft>
              <a:spcPct val="35000"/>
            </a:spcAft>
            <a:buNone/>
          </a:pPr>
          <a:r>
            <a:rPr lang="en-US" sz="2000" kern="1200" dirty="0"/>
            <a:t>(non-legal</a:t>
          </a:r>
          <a:r>
            <a:rPr lang="en-US" sz="2000" kern="1200" dirty="0">
              <a:sym typeface="Wingdings" panose="05000000000000000000" pitchFamily="2" charset="2"/>
            </a:rPr>
            <a:t> legal;  </a:t>
          </a:r>
        </a:p>
        <a:p>
          <a:pPr marL="0" lvl="0" indent="0" algn="ctr" defTabSz="889000">
            <a:lnSpc>
              <a:spcPct val="90000"/>
            </a:lnSpc>
            <a:spcBef>
              <a:spcPct val="0"/>
            </a:spcBef>
            <a:spcAft>
              <a:spcPct val="35000"/>
            </a:spcAft>
            <a:buNone/>
          </a:pPr>
          <a:r>
            <a:rPr lang="en-US" sz="2000" kern="1200" dirty="0">
              <a:sym typeface="Wingdings" panose="05000000000000000000" pitchFamily="2" charset="2"/>
            </a:rPr>
            <a:t>trial appellate) </a:t>
          </a:r>
          <a:r>
            <a:rPr lang="en-US" sz="2000" kern="1200" dirty="0"/>
            <a:t>   </a:t>
          </a:r>
        </a:p>
      </dsp:txBody>
      <dsp:txXfrm>
        <a:off x="7985472" y="1143622"/>
        <a:ext cx="2986781" cy="1854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06B3B-3189-41F5-A3A2-1170BD91FA7C}">
      <dsp:nvSpPr>
        <dsp:cNvPr id="0" name=""/>
        <dsp:cNvSpPr/>
      </dsp:nvSpPr>
      <dsp:spPr>
        <a:xfrm>
          <a:off x="2978974" y="1328"/>
          <a:ext cx="3873919" cy="24599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FB1AE-D99C-4B90-B88A-FD71C3032BE5}">
      <dsp:nvSpPr>
        <dsp:cNvPr id="0" name=""/>
        <dsp:cNvSpPr/>
      </dsp:nvSpPr>
      <dsp:spPr>
        <a:xfrm>
          <a:off x="3409409" y="410242"/>
          <a:ext cx="3873919" cy="245993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Differences are marginal—after the merits, and after the lawyer’s analytical skills </a:t>
          </a:r>
        </a:p>
      </dsp:txBody>
      <dsp:txXfrm>
        <a:off x="3481458" y="482291"/>
        <a:ext cx="3729821" cy="2315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F8D40-5785-469F-91D0-63D3520F22E7}">
      <dsp:nvSpPr>
        <dsp:cNvPr id="0" name=""/>
        <dsp:cNvSpPr/>
      </dsp:nvSpPr>
      <dsp:spPr>
        <a:xfrm>
          <a:off x="0" y="641595"/>
          <a:ext cx="2863513" cy="181833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FA864-51F6-49D3-9119-6546D60BF2F3}">
      <dsp:nvSpPr>
        <dsp:cNvPr id="0" name=""/>
        <dsp:cNvSpPr/>
      </dsp:nvSpPr>
      <dsp:spPr>
        <a:xfrm>
          <a:off x="318168" y="943855"/>
          <a:ext cx="2863513" cy="181833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Takeaway:  worthwhile considerations</a:t>
          </a:r>
        </a:p>
      </dsp:txBody>
      <dsp:txXfrm>
        <a:off x="371425" y="997112"/>
        <a:ext cx="2756999" cy="1711817"/>
      </dsp:txXfrm>
    </dsp:sp>
    <dsp:sp modelId="{4709CA06-EEF4-471C-AD3B-1B083A737577}">
      <dsp:nvSpPr>
        <dsp:cNvPr id="0" name=""/>
        <dsp:cNvSpPr/>
      </dsp:nvSpPr>
      <dsp:spPr>
        <a:xfrm>
          <a:off x="3499850" y="641595"/>
          <a:ext cx="2863513" cy="181833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FF2D6-553B-4C51-8AEA-FC235B3524D0}">
      <dsp:nvSpPr>
        <dsp:cNvPr id="0" name=""/>
        <dsp:cNvSpPr/>
      </dsp:nvSpPr>
      <dsp:spPr>
        <a:xfrm>
          <a:off x="3818018" y="943855"/>
          <a:ext cx="2863513" cy="181833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Some (but not total) confirmation for legal-writing CW</a:t>
          </a:r>
          <a:endParaRPr lang="en-US" sz="2800" kern="1200" dirty="0"/>
        </a:p>
      </dsp:txBody>
      <dsp:txXfrm>
        <a:off x="3871275" y="997112"/>
        <a:ext cx="2756999" cy="1711817"/>
      </dsp:txXfrm>
    </dsp:sp>
    <dsp:sp modelId="{D85CB765-139E-4BD0-BBBD-6AF20F328195}">
      <dsp:nvSpPr>
        <dsp:cNvPr id="0" name=""/>
        <dsp:cNvSpPr/>
      </dsp:nvSpPr>
      <dsp:spPr>
        <a:xfrm>
          <a:off x="6999700" y="641595"/>
          <a:ext cx="2863513" cy="181833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810EE-A2FD-4D70-8E02-BEEEF43AAA06}">
      <dsp:nvSpPr>
        <dsp:cNvPr id="0" name=""/>
        <dsp:cNvSpPr/>
      </dsp:nvSpPr>
      <dsp:spPr>
        <a:xfrm>
          <a:off x="7317868" y="943855"/>
          <a:ext cx="2863513" cy="181833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Ammunition for drafting debates with colleagues/ clients?   </a:t>
          </a:r>
        </a:p>
      </dsp:txBody>
      <dsp:txXfrm>
        <a:off x="7371125" y="997112"/>
        <a:ext cx="2756999" cy="1711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8FA4E-31A5-45F8-AD90-047156EC6014}">
      <dsp:nvSpPr>
        <dsp:cNvPr id="0" name=""/>
        <dsp:cNvSpPr/>
      </dsp:nvSpPr>
      <dsp:spPr>
        <a:xfrm>
          <a:off x="0" y="405"/>
          <a:ext cx="10731640" cy="0"/>
        </a:xfrm>
        <a:prstGeom prst="lin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CAB48-486C-46FE-BBB6-33EBE581F8F4}">
      <dsp:nvSpPr>
        <dsp:cNvPr id="0" name=""/>
        <dsp:cNvSpPr/>
      </dsp:nvSpPr>
      <dsp:spPr>
        <a:xfrm>
          <a:off x="0" y="405"/>
          <a:ext cx="10731640" cy="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Readability and “Plain English” </a:t>
          </a:r>
        </a:p>
      </dsp:txBody>
      <dsp:txXfrm>
        <a:off x="0" y="405"/>
        <a:ext cx="10731640" cy="664564"/>
      </dsp:txXfrm>
    </dsp:sp>
    <dsp:sp modelId="{873772A9-DC1E-4231-82B5-4088D7DA7C71}">
      <dsp:nvSpPr>
        <dsp:cNvPr id="0" name=""/>
        <dsp:cNvSpPr/>
      </dsp:nvSpPr>
      <dsp:spPr>
        <a:xfrm>
          <a:off x="0" y="664969"/>
          <a:ext cx="10731640" cy="0"/>
        </a:xfrm>
        <a:prstGeom prst="line">
          <a:avLst/>
        </a:prstGeom>
        <a:solidFill>
          <a:schemeClr val="accent5">
            <a:hueOff val="-1689636"/>
            <a:satOff val="-4355"/>
            <a:lumOff val="-2941"/>
            <a:alphaOff val="0"/>
          </a:schemeClr>
        </a:solidFill>
        <a:ln w="22225" cap="rnd" cmpd="sng" algn="ctr">
          <a:solidFill>
            <a:schemeClr val="accent5">
              <a:hueOff val="-1689636"/>
              <a:satOff val="-4355"/>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C6F00-EEC0-48F3-BC07-42EEFC45CC49}">
      <dsp:nvSpPr>
        <dsp:cNvPr id="0" name=""/>
        <dsp:cNvSpPr/>
      </dsp:nvSpPr>
      <dsp:spPr>
        <a:xfrm>
          <a:off x="0" y="664969"/>
          <a:ext cx="10731640" cy="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Citation and Authority </a:t>
          </a:r>
        </a:p>
      </dsp:txBody>
      <dsp:txXfrm>
        <a:off x="0" y="664969"/>
        <a:ext cx="10731640" cy="664564"/>
      </dsp:txXfrm>
    </dsp:sp>
    <dsp:sp modelId="{ABD9DC1C-425C-4209-8E2F-B30C66880D1E}">
      <dsp:nvSpPr>
        <dsp:cNvPr id="0" name=""/>
        <dsp:cNvSpPr/>
      </dsp:nvSpPr>
      <dsp:spPr>
        <a:xfrm>
          <a:off x="0" y="1329533"/>
          <a:ext cx="10731640" cy="0"/>
        </a:xfrm>
        <a:prstGeom prst="line">
          <a:avLst/>
        </a:prstGeom>
        <a:solidFill>
          <a:schemeClr val="accent5">
            <a:hueOff val="-3379271"/>
            <a:satOff val="-8710"/>
            <a:lumOff val="-5883"/>
            <a:alphaOff val="0"/>
          </a:schemeClr>
        </a:solidFill>
        <a:ln w="22225" cap="rnd"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102B4B-B961-4BB2-B165-93EAD099B2FC}">
      <dsp:nvSpPr>
        <dsp:cNvPr id="0" name=""/>
        <dsp:cNvSpPr/>
      </dsp:nvSpPr>
      <dsp:spPr>
        <a:xfrm>
          <a:off x="0" y="1329533"/>
          <a:ext cx="10731640" cy="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Transitions and Connections</a:t>
          </a:r>
        </a:p>
      </dsp:txBody>
      <dsp:txXfrm>
        <a:off x="0" y="1329533"/>
        <a:ext cx="10731640" cy="664564"/>
      </dsp:txXfrm>
    </dsp:sp>
    <dsp:sp modelId="{39E3998A-AD1D-4DC2-8E1F-3BC4B22CCEBB}">
      <dsp:nvSpPr>
        <dsp:cNvPr id="0" name=""/>
        <dsp:cNvSpPr/>
      </dsp:nvSpPr>
      <dsp:spPr>
        <a:xfrm>
          <a:off x="0" y="1994098"/>
          <a:ext cx="10731640" cy="0"/>
        </a:xfrm>
        <a:prstGeom prst="line">
          <a:avLst/>
        </a:prstGeom>
        <a:solidFill>
          <a:schemeClr val="accent5">
            <a:hueOff val="-5068907"/>
            <a:satOff val="-13064"/>
            <a:lumOff val="-8824"/>
            <a:alphaOff val="0"/>
          </a:schemeClr>
        </a:solidFill>
        <a:ln w="22225" cap="rnd" cmpd="sng" algn="ctr">
          <a:solidFill>
            <a:schemeClr val="accent5">
              <a:hueOff val="-5068907"/>
              <a:satOff val="-13064"/>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31486-8657-435A-856F-742BB2F83D2A}">
      <dsp:nvSpPr>
        <dsp:cNvPr id="0" name=""/>
        <dsp:cNvSpPr/>
      </dsp:nvSpPr>
      <dsp:spPr>
        <a:xfrm>
          <a:off x="0" y="1994098"/>
          <a:ext cx="10731640" cy="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Intensifiers and “Emotional” Language</a:t>
          </a:r>
        </a:p>
      </dsp:txBody>
      <dsp:txXfrm>
        <a:off x="0" y="1994098"/>
        <a:ext cx="10731640" cy="664564"/>
      </dsp:txXfrm>
    </dsp:sp>
    <dsp:sp modelId="{BEA38A1A-1061-4928-9071-22F08AB26846}">
      <dsp:nvSpPr>
        <dsp:cNvPr id="0" name=""/>
        <dsp:cNvSpPr/>
      </dsp:nvSpPr>
      <dsp:spPr>
        <a:xfrm>
          <a:off x="0" y="2658662"/>
          <a:ext cx="10731640" cy="0"/>
        </a:xfrm>
        <a:prstGeom prst="line">
          <a:avLst/>
        </a:prstGeom>
        <a:solidFill>
          <a:schemeClr val="accent5">
            <a:hueOff val="-6758543"/>
            <a:satOff val="-17419"/>
            <a:lumOff val="-11765"/>
            <a:alphaOff val="0"/>
          </a:schemeClr>
        </a:solidFill>
        <a:ln w="22225" cap="rnd"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7ACED-4EC0-427E-A6A8-0CC1C294DFD8}">
      <dsp:nvSpPr>
        <dsp:cNvPr id="0" name=""/>
        <dsp:cNvSpPr/>
      </dsp:nvSpPr>
      <dsp:spPr>
        <a:xfrm>
          <a:off x="0" y="2658662"/>
          <a:ext cx="10731640" cy="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Priming and Storytelling </a:t>
          </a:r>
        </a:p>
      </dsp:txBody>
      <dsp:txXfrm>
        <a:off x="0" y="2658662"/>
        <a:ext cx="10731640" cy="664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9BA4F-C960-4487-9573-025422E852D8}">
      <dsp:nvSpPr>
        <dsp:cNvPr id="0" name=""/>
        <dsp:cNvSpPr/>
      </dsp:nvSpPr>
      <dsp:spPr>
        <a:xfrm>
          <a:off x="0" y="496"/>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4E08E-62F8-49F0-80BF-981C929E2407}">
      <dsp:nvSpPr>
        <dsp:cNvPr id="0" name=""/>
        <dsp:cNvSpPr/>
      </dsp:nvSpPr>
      <dsp:spPr>
        <a:xfrm>
          <a:off x="0" y="496"/>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 Use easily readable typefaces and type sizes.</a:t>
          </a:r>
        </a:p>
      </dsp:txBody>
      <dsp:txXfrm>
        <a:off x="0" y="496"/>
        <a:ext cx="7373765" cy="406305"/>
      </dsp:txXfrm>
    </dsp:sp>
    <dsp:sp modelId="{5DF60E56-1E85-4232-96DA-37E5A0D0203E}">
      <dsp:nvSpPr>
        <dsp:cNvPr id="0" name=""/>
        <dsp:cNvSpPr/>
      </dsp:nvSpPr>
      <dsp:spPr>
        <a:xfrm>
          <a:off x="0" y="406802"/>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CCD5-EADD-4B47-B7AD-EE1C447ABCA2}">
      <dsp:nvSpPr>
        <dsp:cNvPr id="0" name=""/>
        <dsp:cNvSpPr/>
      </dsp:nvSpPr>
      <dsp:spPr>
        <a:xfrm>
          <a:off x="0" y="406802"/>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2. Keep sentences and paragraphs short.</a:t>
          </a:r>
        </a:p>
      </dsp:txBody>
      <dsp:txXfrm>
        <a:off x="0" y="406802"/>
        <a:ext cx="7373765" cy="406305"/>
      </dsp:txXfrm>
    </dsp:sp>
    <dsp:sp modelId="{10F76A27-B4EC-49B7-9B76-2596007BB84A}">
      <dsp:nvSpPr>
        <dsp:cNvPr id="0" name=""/>
        <dsp:cNvSpPr/>
      </dsp:nvSpPr>
      <dsp:spPr>
        <a:xfrm>
          <a:off x="0" y="813108"/>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46571-67EA-46D0-89CC-5059E055F142}">
      <dsp:nvSpPr>
        <dsp:cNvPr id="0" name=""/>
        <dsp:cNvSpPr/>
      </dsp:nvSpPr>
      <dsp:spPr>
        <a:xfrm>
          <a:off x="0" y="813108"/>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3. Use headings to create obvious, large-scale organization</a:t>
          </a:r>
        </a:p>
      </dsp:txBody>
      <dsp:txXfrm>
        <a:off x="0" y="813108"/>
        <a:ext cx="7373765" cy="406305"/>
      </dsp:txXfrm>
    </dsp:sp>
    <dsp:sp modelId="{E369649B-A0E5-437A-BF57-DE7E39265BD0}">
      <dsp:nvSpPr>
        <dsp:cNvPr id="0" name=""/>
        <dsp:cNvSpPr/>
      </dsp:nvSpPr>
      <dsp:spPr>
        <a:xfrm>
          <a:off x="0" y="1219414"/>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5C2B4-DE99-4977-AAC0-BB385B9040FF}">
      <dsp:nvSpPr>
        <dsp:cNvPr id="0" name=""/>
        <dsp:cNvSpPr/>
      </dsp:nvSpPr>
      <dsp:spPr>
        <a:xfrm>
          <a:off x="0" y="1219414"/>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4.  Use moderate enumeration and tabulation for small-scale organization</a:t>
          </a:r>
        </a:p>
      </dsp:txBody>
      <dsp:txXfrm>
        <a:off x="0" y="1219414"/>
        <a:ext cx="7373765" cy="406305"/>
      </dsp:txXfrm>
    </dsp:sp>
    <dsp:sp modelId="{99DC78F5-7291-4EF0-A678-EF692C44D3A5}">
      <dsp:nvSpPr>
        <dsp:cNvPr id="0" name=""/>
        <dsp:cNvSpPr/>
      </dsp:nvSpPr>
      <dsp:spPr>
        <a:xfrm>
          <a:off x="0" y="1625720"/>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1578D-EAC9-4A82-8FFB-2A171CE433C0}">
      <dsp:nvSpPr>
        <dsp:cNvPr id="0" name=""/>
        <dsp:cNvSpPr/>
      </dsp:nvSpPr>
      <dsp:spPr>
        <a:xfrm>
          <a:off x="0" y="1625720"/>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5. Use concrete nouns as subjects; use concrete verbs.</a:t>
          </a:r>
        </a:p>
      </dsp:txBody>
      <dsp:txXfrm>
        <a:off x="0" y="1625720"/>
        <a:ext cx="7373765" cy="406305"/>
      </dsp:txXfrm>
    </dsp:sp>
    <dsp:sp modelId="{537F5BC6-AA3F-4BE9-A7CA-B4857CCB960D}">
      <dsp:nvSpPr>
        <dsp:cNvPr id="0" name=""/>
        <dsp:cNvSpPr/>
      </dsp:nvSpPr>
      <dsp:spPr>
        <a:xfrm>
          <a:off x="0" y="2032026"/>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B7607-3710-4A4E-9500-25D7DD743257}">
      <dsp:nvSpPr>
        <dsp:cNvPr id="0" name=""/>
        <dsp:cNvSpPr/>
      </dsp:nvSpPr>
      <dsp:spPr>
        <a:xfrm>
          <a:off x="0" y="2032026"/>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6. Prefer active voice to passive.</a:t>
          </a:r>
        </a:p>
      </dsp:txBody>
      <dsp:txXfrm>
        <a:off x="0" y="2032026"/>
        <a:ext cx="7373765" cy="406305"/>
      </dsp:txXfrm>
    </dsp:sp>
    <dsp:sp modelId="{92B0E2E9-11C3-429C-9C77-BFFCCECCDC7E}">
      <dsp:nvSpPr>
        <dsp:cNvPr id="0" name=""/>
        <dsp:cNvSpPr/>
      </dsp:nvSpPr>
      <dsp:spPr>
        <a:xfrm>
          <a:off x="0" y="2438331"/>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0DA87-73B4-4CB1-9135-858376F99045}">
      <dsp:nvSpPr>
        <dsp:cNvPr id="0" name=""/>
        <dsp:cNvSpPr/>
      </dsp:nvSpPr>
      <dsp:spPr>
        <a:xfrm>
          <a:off x="0" y="2438331"/>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7 . Avoid unnecessary Latin, formal words, and jargon.</a:t>
          </a:r>
        </a:p>
      </dsp:txBody>
      <dsp:txXfrm>
        <a:off x="0" y="2438331"/>
        <a:ext cx="7373765" cy="406305"/>
      </dsp:txXfrm>
    </dsp:sp>
    <dsp:sp modelId="{FAE8DD57-26FB-456E-8BCB-A2DCBEA96D5B}">
      <dsp:nvSpPr>
        <dsp:cNvPr id="0" name=""/>
        <dsp:cNvSpPr/>
      </dsp:nvSpPr>
      <dsp:spPr>
        <a:xfrm>
          <a:off x="0" y="2844637"/>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1F2412-49B8-4333-813D-AD4FF532F411}">
      <dsp:nvSpPr>
        <dsp:cNvPr id="0" name=""/>
        <dsp:cNvSpPr/>
      </dsp:nvSpPr>
      <dsp:spPr>
        <a:xfrm>
          <a:off x="0" y="2844637"/>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8. Cut unnecessary words.</a:t>
          </a:r>
        </a:p>
      </dsp:txBody>
      <dsp:txXfrm>
        <a:off x="0" y="2844637"/>
        <a:ext cx="7373765" cy="406305"/>
      </dsp:txXfrm>
    </dsp:sp>
    <dsp:sp modelId="{2418D9BE-4528-4CAA-9C82-34DF7ECC1A00}">
      <dsp:nvSpPr>
        <dsp:cNvPr id="0" name=""/>
        <dsp:cNvSpPr/>
      </dsp:nvSpPr>
      <dsp:spPr>
        <a:xfrm>
          <a:off x="0" y="3250943"/>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09968-958E-4BB7-BF17-A76119DEECFE}">
      <dsp:nvSpPr>
        <dsp:cNvPr id="0" name=""/>
        <dsp:cNvSpPr/>
      </dsp:nvSpPr>
      <dsp:spPr>
        <a:xfrm>
          <a:off x="0" y="3250943"/>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9. Punctuate correctly.</a:t>
          </a:r>
        </a:p>
      </dsp:txBody>
      <dsp:txXfrm>
        <a:off x="0" y="3250943"/>
        <a:ext cx="7373765" cy="406305"/>
      </dsp:txXfrm>
    </dsp:sp>
    <dsp:sp modelId="{64DD5E5A-2767-4523-AD47-689E7321759B}">
      <dsp:nvSpPr>
        <dsp:cNvPr id="0" name=""/>
        <dsp:cNvSpPr/>
      </dsp:nvSpPr>
      <dsp:spPr>
        <a:xfrm>
          <a:off x="0" y="3657249"/>
          <a:ext cx="737376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A23F8-A95D-49FA-BE28-EFE2382098E8}">
      <dsp:nvSpPr>
        <dsp:cNvPr id="0" name=""/>
        <dsp:cNvSpPr/>
      </dsp:nvSpPr>
      <dsp:spPr>
        <a:xfrm>
          <a:off x="0" y="3657249"/>
          <a:ext cx="7373765" cy="406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10. Test documents on the intended audience before finishing them</a:t>
          </a:r>
        </a:p>
      </dsp:txBody>
      <dsp:txXfrm>
        <a:off x="0" y="3657249"/>
        <a:ext cx="7373765" cy="4063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53C3A-25F5-497F-9397-6C972A3CEC84}">
      <dsp:nvSpPr>
        <dsp:cNvPr id="0" name=""/>
        <dsp:cNvSpPr/>
      </dsp:nvSpPr>
      <dsp:spPr>
        <a:xfrm>
          <a:off x="0" y="3263300"/>
          <a:ext cx="7690162" cy="107108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256 judges responded</a:t>
          </a:r>
        </a:p>
      </dsp:txBody>
      <dsp:txXfrm>
        <a:off x="0" y="3263300"/>
        <a:ext cx="7690162" cy="578387"/>
      </dsp:txXfrm>
    </dsp:sp>
    <dsp:sp modelId="{A3BD304B-804A-4539-973F-CBBA5C9C5E3E}">
      <dsp:nvSpPr>
        <dsp:cNvPr id="0" name=""/>
        <dsp:cNvSpPr/>
      </dsp:nvSpPr>
      <dsp:spPr>
        <a:xfrm>
          <a:off x="0" y="3820266"/>
          <a:ext cx="7690162" cy="49270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Author tracked responses in terms of state/ federal, male/female, rural/urban</a:t>
          </a:r>
        </a:p>
      </dsp:txBody>
      <dsp:txXfrm>
        <a:off x="0" y="3820266"/>
        <a:ext cx="7690162" cy="492700"/>
      </dsp:txXfrm>
    </dsp:sp>
    <dsp:sp modelId="{58496028-F1FD-49F0-B909-C5B12DD19E02}">
      <dsp:nvSpPr>
        <dsp:cNvPr id="0" name=""/>
        <dsp:cNvSpPr/>
      </dsp:nvSpPr>
      <dsp:spPr>
        <a:xfrm rot="10800000">
          <a:off x="0" y="1632033"/>
          <a:ext cx="7690162" cy="1647333"/>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Participants were given sample briefs in plain English, legalese, and informal language  (not told which) </a:t>
          </a:r>
        </a:p>
      </dsp:txBody>
      <dsp:txXfrm rot="10800000">
        <a:off x="0" y="1632033"/>
        <a:ext cx="7690162" cy="1070388"/>
      </dsp:txXfrm>
    </dsp:sp>
    <dsp:sp modelId="{9EC34059-9D1C-4335-B0B8-6B6D49E30235}">
      <dsp:nvSpPr>
        <dsp:cNvPr id="0" name=""/>
        <dsp:cNvSpPr/>
      </dsp:nvSpPr>
      <dsp:spPr>
        <a:xfrm rot="10800000">
          <a:off x="0" y="766"/>
          <a:ext cx="7690162" cy="1647333"/>
        </a:xfrm>
        <a:prstGeom prst="upArrowCallou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2010 study attempted to survey judges’ preferences for “plain English” v. “legalese” v. “informal writing” </a:t>
          </a:r>
        </a:p>
      </dsp:txBody>
      <dsp:txXfrm rot="10800000">
        <a:off x="0" y="766"/>
        <a:ext cx="7690162" cy="1070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9251-9D08-4025-9EC0-FF16954D50AA}">
      <dsp:nvSpPr>
        <dsp:cNvPr id="0" name=""/>
        <dsp:cNvSpPr/>
      </dsp:nvSpPr>
      <dsp:spPr>
        <a:xfrm>
          <a:off x="2574" y="1555340"/>
          <a:ext cx="2886899" cy="173213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44550">
            <a:lnSpc>
              <a:spcPct val="90000"/>
            </a:lnSpc>
            <a:spcBef>
              <a:spcPct val="0"/>
            </a:spcBef>
            <a:spcAft>
              <a:spcPct val="35000"/>
            </a:spcAft>
            <a:buNone/>
          </a:pPr>
          <a:r>
            <a:rPr lang="en-US" sz="1900" kern="1200" dirty="0"/>
            <a:t>Certain cases that, when cited, correlated more with winning </a:t>
          </a:r>
        </a:p>
      </dsp:txBody>
      <dsp:txXfrm>
        <a:off x="2574" y="1555340"/>
        <a:ext cx="2886899" cy="1732139"/>
      </dsp:txXfrm>
    </dsp:sp>
    <dsp:sp modelId="{AA0A2B91-B900-47AA-AB4D-46D660DB3353}">
      <dsp:nvSpPr>
        <dsp:cNvPr id="0" name=""/>
        <dsp:cNvSpPr/>
      </dsp:nvSpPr>
      <dsp:spPr>
        <a:xfrm>
          <a:off x="2937568" y="2299910"/>
          <a:ext cx="433034" cy="243000"/>
        </a:xfrm>
        <a:prstGeom prst="rightArrow">
          <a:avLst>
            <a:gd name="adj1" fmla="val 50000"/>
            <a:gd name="adj2" fmla="val 5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11E90-B8D7-44ED-A4CF-0E17F448FA66}">
      <dsp:nvSpPr>
        <dsp:cNvPr id="0" name=""/>
        <dsp:cNvSpPr/>
      </dsp:nvSpPr>
      <dsp:spPr>
        <a:xfrm>
          <a:off x="3418696" y="1555340"/>
          <a:ext cx="2886899" cy="173213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44550">
            <a:lnSpc>
              <a:spcPct val="90000"/>
            </a:lnSpc>
            <a:spcBef>
              <a:spcPct val="0"/>
            </a:spcBef>
            <a:spcAft>
              <a:spcPct val="35000"/>
            </a:spcAft>
            <a:buNone/>
          </a:pPr>
          <a:r>
            <a:rPr lang="en-US" sz="1900" kern="1200" dirty="0"/>
            <a:t>Not, mostly, USSC cases,  or, cases that are “bedrock” cases, like </a:t>
          </a:r>
          <a:r>
            <a:rPr lang="en-US" sz="1900" i="1" kern="1200" dirty="0"/>
            <a:t>McDonnell Douglass  </a:t>
          </a:r>
          <a:r>
            <a:rPr lang="en-US" sz="1900" kern="1200" dirty="0"/>
            <a:t>(most cite those) </a:t>
          </a:r>
        </a:p>
      </dsp:txBody>
      <dsp:txXfrm>
        <a:off x="3418696" y="1555340"/>
        <a:ext cx="2886899" cy="1732139"/>
      </dsp:txXfrm>
    </dsp:sp>
    <dsp:sp modelId="{5D2C8EE0-C478-4B2C-9542-67F12E56E0C2}">
      <dsp:nvSpPr>
        <dsp:cNvPr id="0" name=""/>
        <dsp:cNvSpPr/>
      </dsp:nvSpPr>
      <dsp:spPr>
        <a:xfrm>
          <a:off x="6353689" y="2299910"/>
          <a:ext cx="433034" cy="243000"/>
        </a:xfrm>
        <a:prstGeom prst="rightArrow">
          <a:avLst>
            <a:gd name="adj1" fmla="val 50000"/>
            <a:gd name="adj2" fmla="val 5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D2845-2926-455A-9C93-CF7EE92E2C46}">
      <dsp:nvSpPr>
        <dsp:cNvPr id="0" name=""/>
        <dsp:cNvSpPr/>
      </dsp:nvSpPr>
      <dsp:spPr>
        <a:xfrm>
          <a:off x="6834818" y="1555340"/>
          <a:ext cx="2886899" cy="173213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44550">
            <a:lnSpc>
              <a:spcPct val="90000"/>
            </a:lnSpc>
            <a:spcBef>
              <a:spcPct val="0"/>
            </a:spcBef>
            <a:spcAft>
              <a:spcPct val="35000"/>
            </a:spcAft>
            <a:buNone/>
          </a:pPr>
          <a:r>
            <a:rPr lang="en-US" sz="1900" kern="1200" dirty="0"/>
            <a:t>Tended to be circuit cases that correlated with a certain “employer-win” scenario </a:t>
          </a:r>
        </a:p>
      </dsp:txBody>
      <dsp:txXfrm>
        <a:off x="6834818" y="1555340"/>
        <a:ext cx="2886899" cy="1732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B6699-39FB-4B5E-A836-F37CE5672444}"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F6E55-CDD4-4597-B8A1-51DBA5465B8F}" type="slidenum">
              <a:rPr lang="en-US" smtClean="0"/>
              <a:t>‹#›</a:t>
            </a:fld>
            <a:endParaRPr lang="en-US"/>
          </a:p>
        </p:txBody>
      </p:sp>
    </p:spTree>
    <p:extLst>
      <p:ext uri="{BB962C8B-B14F-4D97-AF65-F5344CB8AC3E}">
        <p14:creationId xmlns:p14="http://schemas.microsoft.com/office/powerpoint/2010/main" val="78822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2</a:t>
            </a:fld>
            <a:endParaRPr lang="en-US" dirty="0"/>
          </a:p>
        </p:txBody>
      </p:sp>
    </p:spTree>
    <p:extLst>
      <p:ext uri="{BB962C8B-B14F-4D97-AF65-F5344CB8AC3E}">
        <p14:creationId xmlns:p14="http://schemas.microsoft.com/office/powerpoint/2010/main" val="109889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4708C3-5900-40B6-BBAA-1C22A12FCD6B}" type="slidenum">
              <a:rPr lang="en-US" smtClean="0"/>
              <a:t>17</a:t>
            </a:fld>
            <a:endParaRPr lang="en-US" dirty="0"/>
          </a:p>
        </p:txBody>
      </p:sp>
    </p:spTree>
    <p:extLst>
      <p:ext uri="{BB962C8B-B14F-4D97-AF65-F5344CB8AC3E}">
        <p14:creationId xmlns:p14="http://schemas.microsoft.com/office/powerpoint/2010/main" val="411971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0B546-2595-4A4D-B090-666B6D0624AD}" type="slidenum">
              <a:rPr lang="en-US" smtClean="0"/>
              <a:t>18</a:t>
            </a:fld>
            <a:endParaRPr lang="en-US"/>
          </a:p>
        </p:txBody>
      </p:sp>
    </p:spTree>
    <p:extLst>
      <p:ext uri="{BB962C8B-B14F-4D97-AF65-F5344CB8AC3E}">
        <p14:creationId xmlns:p14="http://schemas.microsoft.com/office/powerpoint/2010/main" val="64901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0B546-2595-4A4D-B090-666B6D0624AD}" type="slidenum">
              <a:rPr lang="en-US" smtClean="0"/>
              <a:t>19</a:t>
            </a:fld>
            <a:endParaRPr lang="en-US"/>
          </a:p>
        </p:txBody>
      </p:sp>
    </p:spTree>
    <p:extLst>
      <p:ext uri="{BB962C8B-B14F-4D97-AF65-F5344CB8AC3E}">
        <p14:creationId xmlns:p14="http://schemas.microsoft.com/office/powerpoint/2010/main" val="46565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0B546-2595-4A4D-B090-666B6D0624AD}" type="slidenum">
              <a:rPr lang="en-US" smtClean="0"/>
              <a:t>20</a:t>
            </a:fld>
            <a:endParaRPr lang="en-US"/>
          </a:p>
        </p:txBody>
      </p:sp>
    </p:spTree>
    <p:extLst>
      <p:ext uri="{BB962C8B-B14F-4D97-AF65-F5344CB8AC3E}">
        <p14:creationId xmlns:p14="http://schemas.microsoft.com/office/powerpoint/2010/main" val="37320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21</a:t>
            </a:fld>
            <a:endParaRPr lang="en-US" dirty="0"/>
          </a:p>
        </p:txBody>
      </p:sp>
    </p:spTree>
    <p:extLst>
      <p:ext uri="{BB962C8B-B14F-4D97-AF65-F5344CB8AC3E}">
        <p14:creationId xmlns:p14="http://schemas.microsoft.com/office/powerpoint/2010/main" val="2530039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22</a:t>
            </a:fld>
            <a:endParaRPr lang="en-US" dirty="0"/>
          </a:p>
        </p:txBody>
      </p:sp>
    </p:spTree>
    <p:extLst>
      <p:ext uri="{BB962C8B-B14F-4D97-AF65-F5344CB8AC3E}">
        <p14:creationId xmlns:p14="http://schemas.microsoft.com/office/powerpoint/2010/main" val="46214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23</a:t>
            </a:fld>
            <a:endParaRPr lang="en-US" dirty="0"/>
          </a:p>
        </p:txBody>
      </p:sp>
    </p:spTree>
    <p:extLst>
      <p:ext uri="{BB962C8B-B14F-4D97-AF65-F5344CB8AC3E}">
        <p14:creationId xmlns:p14="http://schemas.microsoft.com/office/powerpoint/2010/main" val="9037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24</a:t>
            </a:fld>
            <a:endParaRPr lang="en-US" dirty="0"/>
          </a:p>
        </p:txBody>
      </p:sp>
    </p:spTree>
    <p:extLst>
      <p:ext uri="{BB962C8B-B14F-4D97-AF65-F5344CB8AC3E}">
        <p14:creationId xmlns:p14="http://schemas.microsoft.com/office/powerpoint/2010/main" val="42789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25</a:t>
            </a:fld>
            <a:endParaRPr lang="en-US" dirty="0"/>
          </a:p>
        </p:txBody>
      </p:sp>
    </p:spTree>
    <p:extLst>
      <p:ext uri="{BB962C8B-B14F-4D97-AF65-F5344CB8AC3E}">
        <p14:creationId xmlns:p14="http://schemas.microsoft.com/office/powerpoint/2010/main" val="82112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26</a:t>
            </a:fld>
            <a:endParaRPr lang="en-US" dirty="0"/>
          </a:p>
        </p:txBody>
      </p:sp>
    </p:spTree>
    <p:extLst>
      <p:ext uri="{BB962C8B-B14F-4D97-AF65-F5344CB8AC3E}">
        <p14:creationId xmlns:p14="http://schemas.microsoft.com/office/powerpoint/2010/main" val="315035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3</a:t>
            </a:fld>
            <a:endParaRPr lang="en-US" dirty="0"/>
          </a:p>
        </p:txBody>
      </p:sp>
    </p:spTree>
    <p:extLst>
      <p:ext uri="{BB962C8B-B14F-4D97-AF65-F5344CB8AC3E}">
        <p14:creationId xmlns:p14="http://schemas.microsoft.com/office/powerpoint/2010/main" val="3198201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27</a:t>
            </a:fld>
            <a:endParaRPr lang="en-US" dirty="0"/>
          </a:p>
        </p:txBody>
      </p:sp>
    </p:spTree>
    <p:extLst>
      <p:ext uri="{BB962C8B-B14F-4D97-AF65-F5344CB8AC3E}">
        <p14:creationId xmlns:p14="http://schemas.microsoft.com/office/powerpoint/2010/main" val="53759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28</a:t>
            </a:fld>
            <a:endParaRPr lang="en-US" dirty="0"/>
          </a:p>
        </p:txBody>
      </p:sp>
    </p:spTree>
    <p:extLst>
      <p:ext uri="{BB962C8B-B14F-4D97-AF65-F5344CB8AC3E}">
        <p14:creationId xmlns:p14="http://schemas.microsoft.com/office/powerpoint/2010/main" val="72338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29</a:t>
            </a:fld>
            <a:endParaRPr lang="en-US" dirty="0"/>
          </a:p>
        </p:txBody>
      </p:sp>
    </p:spTree>
    <p:extLst>
      <p:ext uri="{BB962C8B-B14F-4D97-AF65-F5344CB8AC3E}">
        <p14:creationId xmlns:p14="http://schemas.microsoft.com/office/powerpoint/2010/main" val="382119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30</a:t>
            </a:fld>
            <a:endParaRPr lang="en-US" dirty="0"/>
          </a:p>
        </p:txBody>
      </p:sp>
    </p:spTree>
    <p:extLst>
      <p:ext uri="{BB962C8B-B14F-4D97-AF65-F5344CB8AC3E}">
        <p14:creationId xmlns:p14="http://schemas.microsoft.com/office/powerpoint/2010/main" val="4007342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31</a:t>
            </a:fld>
            <a:endParaRPr lang="en-US" dirty="0"/>
          </a:p>
        </p:txBody>
      </p:sp>
    </p:spTree>
    <p:extLst>
      <p:ext uri="{BB962C8B-B14F-4D97-AF65-F5344CB8AC3E}">
        <p14:creationId xmlns:p14="http://schemas.microsoft.com/office/powerpoint/2010/main" val="4159412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32</a:t>
            </a:fld>
            <a:endParaRPr lang="en-US" dirty="0"/>
          </a:p>
        </p:txBody>
      </p:sp>
    </p:spTree>
    <p:extLst>
      <p:ext uri="{BB962C8B-B14F-4D97-AF65-F5344CB8AC3E}">
        <p14:creationId xmlns:p14="http://schemas.microsoft.com/office/powerpoint/2010/main" val="1476806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7A1B8-8E72-44A4-A250-B9A52366B14E}" type="slidenum">
              <a:rPr lang="en-US" smtClean="0"/>
              <a:t>33</a:t>
            </a:fld>
            <a:endParaRPr lang="en-US" dirty="0"/>
          </a:p>
        </p:txBody>
      </p:sp>
    </p:spTree>
    <p:extLst>
      <p:ext uri="{BB962C8B-B14F-4D97-AF65-F5344CB8AC3E}">
        <p14:creationId xmlns:p14="http://schemas.microsoft.com/office/powerpoint/2010/main" val="2411684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67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35</a:t>
            </a:fld>
            <a:endParaRPr lang="en-US" dirty="0"/>
          </a:p>
        </p:txBody>
      </p:sp>
    </p:spTree>
    <p:extLst>
      <p:ext uri="{BB962C8B-B14F-4D97-AF65-F5344CB8AC3E}">
        <p14:creationId xmlns:p14="http://schemas.microsoft.com/office/powerpoint/2010/main" val="3298860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36</a:t>
            </a:fld>
            <a:endParaRPr lang="en-US" dirty="0"/>
          </a:p>
        </p:txBody>
      </p:sp>
    </p:spTree>
    <p:extLst>
      <p:ext uri="{BB962C8B-B14F-4D97-AF65-F5344CB8AC3E}">
        <p14:creationId xmlns:p14="http://schemas.microsoft.com/office/powerpoint/2010/main" val="355774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4</a:t>
            </a:fld>
            <a:endParaRPr lang="en-US" dirty="0"/>
          </a:p>
        </p:txBody>
      </p:sp>
    </p:spTree>
    <p:extLst>
      <p:ext uri="{BB962C8B-B14F-4D97-AF65-F5344CB8AC3E}">
        <p14:creationId xmlns:p14="http://schemas.microsoft.com/office/powerpoint/2010/main" val="177194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37</a:t>
            </a:fld>
            <a:endParaRPr lang="en-US" dirty="0"/>
          </a:p>
        </p:txBody>
      </p:sp>
    </p:spTree>
    <p:extLst>
      <p:ext uri="{BB962C8B-B14F-4D97-AF65-F5344CB8AC3E}">
        <p14:creationId xmlns:p14="http://schemas.microsoft.com/office/powerpoint/2010/main" val="189892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38</a:t>
            </a:fld>
            <a:endParaRPr lang="en-US" dirty="0"/>
          </a:p>
        </p:txBody>
      </p:sp>
    </p:spTree>
    <p:extLst>
      <p:ext uri="{BB962C8B-B14F-4D97-AF65-F5344CB8AC3E}">
        <p14:creationId xmlns:p14="http://schemas.microsoft.com/office/powerpoint/2010/main" val="547242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39</a:t>
            </a:fld>
            <a:endParaRPr lang="en-US" dirty="0"/>
          </a:p>
        </p:txBody>
      </p:sp>
    </p:spTree>
    <p:extLst>
      <p:ext uri="{BB962C8B-B14F-4D97-AF65-F5344CB8AC3E}">
        <p14:creationId xmlns:p14="http://schemas.microsoft.com/office/powerpoint/2010/main" val="47947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40</a:t>
            </a:fld>
            <a:endParaRPr lang="en-US" dirty="0"/>
          </a:p>
        </p:txBody>
      </p:sp>
    </p:spTree>
    <p:extLst>
      <p:ext uri="{BB962C8B-B14F-4D97-AF65-F5344CB8AC3E}">
        <p14:creationId xmlns:p14="http://schemas.microsoft.com/office/powerpoint/2010/main" val="1025870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41</a:t>
            </a:fld>
            <a:endParaRPr lang="en-US" dirty="0"/>
          </a:p>
        </p:txBody>
      </p:sp>
    </p:spTree>
    <p:extLst>
      <p:ext uri="{BB962C8B-B14F-4D97-AF65-F5344CB8AC3E}">
        <p14:creationId xmlns:p14="http://schemas.microsoft.com/office/powerpoint/2010/main" val="2819736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42</a:t>
            </a:fld>
            <a:endParaRPr lang="en-US" dirty="0"/>
          </a:p>
        </p:txBody>
      </p:sp>
    </p:spTree>
    <p:extLst>
      <p:ext uri="{BB962C8B-B14F-4D97-AF65-F5344CB8AC3E}">
        <p14:creationId xmlns:p14="http://schemas.microsoft.com/office/powerpoint/2010/main" val="996559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266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6032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33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19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5</a:t>
            </a:fld>
            <a:endParaRPr lang="en-US" dirty="0"/>
          </a:p>
        </p:txBody>
      </p:sp>
    </p:spTree>
    <p:extLst>
      <p:ext uri="{BB962C8B-B14F-4D97-AF65-F5344CB8AC3E}">
        <p14:creationId xmlns:p14="http://schemas.microsoft.com/office/powerpoint/2010/main" val="2959340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321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515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05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97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0B546-2595-4A4D-B090-666B6D0624AD}" type="slidenum">
              <a:rPr lang="en-US" smtClean="0"/>
              <a:t>65</a:t>
            </a:fld>
            <a:endParaRPr lang="en-US"/>
          </a:p>
        </p:txBody>
      </p:sp>
    </p:spTree>
    <p:extLst>
      <p:ext uri="{BB962C8B-B14F-4D97-AF65-F5344CB8AC3E}">
        <p14:creationId xmlns:p14="http://schemas.microsoft.com/office/powerpoint/2010/main" val="101619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2AD4-B1E3-5D45-BE5F-2D22EEDA60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81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6</a:t>
            </a:fld>
            <a:endParaRPr lang="en-US" dirty="0"/>
          </a:p>
        </p:txBody>
      </p:sp>
    </p:spTree>
    <p:extLst>
      <p:ext uri="{BB962C8B-B14F-4D97-AF65-F5344CB8AC3E}">
        <p14:creationId xmlns:p14="http://schemas.microsoft.com/office/powerpoint/2010/main" val="404285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7</a:t>
            </a:fld>
            <a:endParaRPr lang="en-US" dirty="0"/>
          </a:p>
        </p:txBody>
      </p:sp>
    </p:spTree>
    <p:extLst>
      <p:ext uri="{BB962C8B-B14F-4D97-AF65-F5344CB8AC3E}">
        <p14:creationId xmlns:p14="http://schemas.microsoft.com/office/powerpoint/2010/main" val="352172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32AD4-B1E3-5D45-BE5F-2D22EEDA6005}" type="slidenum">
              <a:rPr lang="en-US" smtClean="0"/>
              <a:t>8</a:t>
            </a:fld>
            <a:endParaRPr lang="en-US" dirty="0"/>
          </a:p>
        </p:txBody>
      </p:sp>
    </p:spTree>
    <p:extLst>
      <p:ext uri="{BB962C8B-B14F-4D97-AF65-F5344CB8AC3E}">
        <p14:creationId xmlns:p14="http://schemas.microsoft.com/office/powerpoint/2010/main" val="341090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SMOG = Simple Measure of Gobbledygook</a:t>
            </a:r>
          </a:p>
          <a:p>
            <a:r>
              <a:rPr lang="en-US" dirty="0"/>
              <a:t>Strain = three sentences, total the syllables, divide by 10</a:t>
            </a:r>
          </a:p>
        </p:txBody>
      </p:sp>
      <p:sp>
        <p:nvSpPr>
          <p:cNvPr id="4" name="Slide Number Placeholder 3"/>
          <p:cNvSpPr>
            <a:spLocks noGrp="1"/>
          </p:cNvSpPr>
          <p:nvPr>
            <p:ph type="sldNum" sz="quarter" idx="5"/>
          </p:nvPr>
        </p:nvSpPr>
        <p:spPr/>
        <p:txBody>
          <a:bodyPr/>
          <a:lstStyle/>
          <a:p>
            <a:fld id="{7B4708C3-5900-40B6-BBAA-1C22A12FCD6B}" type="slidenum">
              <a:rPr lang="en-US" smtClean="0"/>
              <a:t>14</a:t>
            </a:fld>
            <a:endParaRPr lang="en-US" dirty="0"/>
          </a:p>
        </p:txBody>
      </p:sp>
    </p:spTree>
    <p:extLst>
      <p:ext uri="{BB962C8B-B14F-4D97-AF65-F5344CB8AC3E}">
        <p14:creationId xmlns:p14="http://schemas.microsoft.com/office/powerpoint/2010/main" val="358847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4708C3-5900-40B6-BBAA-1C22A12FCD6B}" type="slidenum">
              <a:rPr lang="en-US" smtClean="0"/>
              <a:t>15</a:t>
            </a:fld>
            <a:endParaRPr lang="en-US" dirty="0"/>
          </a:p>
        </p:txBody>
      </p:sp>
    </p:spTree>
    <p:extLst>
      <p:ext uri="{BB962C8B-B14F-4D97-AF65-F5344CB8AC3E}">
        <p14:creationId xmlns:p14="http://schemas.microsoft.com/office/powerpoint/2010/main" val="45353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AE3041C-0CD9-4C6F-8949-DB5B38618B69}" type="datetime1">
              <a:rPr lang="en-US" smtClean="0"/>
              <a:t>9/25/2023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230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D0757-F5E3-48A2-8908-C531EB5379ED}" type="datetime1">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275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621FDD9-6311-48D3-BECB-1BEEF7863764}" type="datetime1">
              <a:rPr lang="en-US" smtClean="0"/>
              <a:t>9/25/2023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064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D7DD946-A30C-48EF-AD2F-7BB2D903CBF5}" type="datetime1">
              <a:rPr lang="en-US" smtClean="0"/>
              <a:t>9/25/2023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110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1E8A70DB-78E9-4A1B-9086-7F2C6F1E9381}" type="datetime1">
              <a:rPr lang="en-US" smtClean="0"/>
              <a:t>9/25/2023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202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93DA31-FE6B-48EB-9873-A9217F9E9062}"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721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C8BC7-BDA5-4726-B2A0-67F01779B003}" type="datetime1">
              <a:rPr lang="en-US" smtClean="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389E7C-663D-4413-8DD6-73DA712799C7}" type="datetime1">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057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5ACA7-63DD-47B0-A460-45B466D23171}" type="datetime1">
              <a:rPr lang="en-US" smtClean="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127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B5C243E2-C256-434E-959B-14E7259720EA}" type="datetime1">
              <a:rPr lang="en-US" smtClean="0"/>
              <a:t>9/25/2023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6180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97D500-8082-4FCD-BFD2-255BC6242BD5}" type="datetime1">
              <a:rPr lang="en-US" smtClean="0"/>
              <a:t>9/25/2023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969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7A22B14D-C0B0-420B-A287-606508BAFD57}" type="datetime1">
              <a:rPr lang="en-US" smtClean="0"/>
              <a:t>9/25/2023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389196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76602-BEB3-CA92-52C0-764BB15CE23C}"/>
              </a:ext>
            </a:extLst>
          </p:cNvPr>
          <p:cNvSpPr>
            <a:spLocks noGrp="1"/>
          </p:cNvSpPr>
          <p:nvPr>
            <p:ph type="ctrTitle"/>
          </p:nvPr>
        </p:nvSpPr>
        <p:spPr>
          <a:xfrm>
            <a:off x="705745" y="1005840"/>
            <a:ext cx="6828909" cy="4805025"/>
          </a:xfrm>
        </p:spPr>
        <p:txBody>
          <a:bodyPr anchor="ctr">
            <a:normAutofit/>
          </a:bodyPr>
          <a:lstStyle/>
          <a:p>
            <a:pPr algn="r"/>
            <a:r>
              <a:rPr lang="en-US" sz="6000">
                <a:solidFill>
                  <a:schemeClr val="tx1">
                    <a:lumMod val="85000"/>
                    <a:lumOff val="15000"/>
                  </a:schemeClr>
                </a:solidFill>
                <a:latin typeface="+mn-lt"/>
              </a:rPr>
              <a:t>Empirical Research on Legal Writing</a:t>
            </a:r>
          </a:p>
        </p:txBody>
      </p:sp>
      <p:sp>
        <p:nvSpPr>
          <p:cNvPr id="6" name="Subtitle 5">
            <a:extLst>
              <a:ext uri="{FF2B5EF4-FFF2-40B4-BE49-F238E27FC236}">
                <a16:creationId xmlns:a16="http://schemas.microsoft.com/office/drawing/2014/main" id="{DA4B0EFD-752F-E89D-3B28-39DA3437DC83}"/>
              </a:ext>
            </a:extLst>
          </p:cNvPr>
          <p:cNvSpPr>
            <a:spLocks noGrp="1"/>
          </p:cNvSpPr>
          <p:nvPr>
            <p:ph type="subTitle" idx="1"/>
          </p:nvPr>
        </p:nvSpPr>
        <p:spPr>
          <a:xfrm>
            <a:off x="8119870" y="1007618"/>
            <a:ext cx="3303863" cy="4801468"/>
          </a:xfrm>
        </p:spPr>
        <p:txBody>
          <a:bodyPr anchor="ctr">
            <a:normAutofit/>
          </a:bodyPr>
          <a:lstStyle/>
          <a:p>
            <a:endParaRPr lang="en-US" sz="2400"/>
          </a:p>
        </p:txBody>
      </p:sp>
      <p:sp>
        <p:nvSpPr>
          <p:cNvPr id="28" name="Rectangle 19">
            <a:extLst>
              <a:ext uri="{FF2B5EF4-FFF2-40B4-BE49-F238E27FC236}">
                <a16:creationId xmlns:a16="http://schemas.microsoft.com/office/drawing/2014/main" id="{8BEF4DBE-A60E-4AAE-9D62-1147461C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1">
            <a:extLst>
              <a:ext uri="{FF2B5EF4-FFF2-40B4-BE49-F238E27FC236}">
                <a16:creationId xmlns:a16="http://schemas.microsoft.com/office/drawing/2014/main" id="{33955649-790D-4997-9D50-C1D8E32C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754768"/>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3">
            <a:extLst>
              <a:ext uri="{FF2B5EF4-FFF2-40B4-BE49-F238E27FC236}">
                <a16:creationId xmlns:a16="http://schemas.microsoft.com/office/drawing/2014/main" id="{18839B1D-4A8C-403C-9D1B-B83CF1DB6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683056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19818AF9-99F4-4DD9-A3EB-0A3477509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950032"/>
            <a:ext cx="3300984"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Slide Number Placeholder 6">
            <a:extLst>
              <a:ext uri="{FF2B5EF4-FFF2-40B4-BE49-F238E27FC236}">
                <a16:creationId xmlns:a16="http://schemas.microsoft.com/office/drawing/2014/main" id="{635FB5BF-F697-D235-CA00-7A91467BB7D3}"/>
              </a:ext>
            </a:extLst>
          </p:cNvPr>
          <p:cNvSpPr>
            <a:spLocks noGrp="1"/>
          </p:cNvSpPr>
          <p:nvPr>
            <p:ph type="sldNum" sz="quarter" idx="12"/>
          </p:nvPr>
        </p:nvSpPr>
        <p:spPr>
          <a:xfrm>
            <a:off x="10558300" y="6207754"/>
            <a:ext cx="862554" cy="365125"/>
          </a:xfrm>
        </p:spPr>
        <p:txBody>
          <a:bodyPr>
            <a:normAutofit/>
          </a:bodyPr>
          <a:lstStyle/>
          <a:p>
            <a:pPr>
              <a:spcAft>
                <a:spcPts val="600"/>
              </a:spcAft>
            </a:pPr>
            <a:fld id="{3A98EE3D-8CD1-4C3F-BD1C-C98C9596463C}" type="slidenum">
              <a:rPr lang="en-US">
                <a:solidFill>
                  <a:schemeClr val="tx1">
                    <a:lumMod val="85000"/>
                    <a:lumOff val="15000"/>
                  </a:schemeClr>
                </a:solidFill>
              </a:rPr>
              <a:pPr>
                <a:spcAft>
                  <a:spcPts val="600"/>
                </a:spcAft>
              </a:pPr>
              <a:t>1</a:t>
            </a:fld>
            <a:endParaRPr lang="en-US">
              <a:solidFill>
                <a:schemeClr val="tx1">
                  <a:lumMod val="85000"/>
                  <a:lumOff val="15000"/>
                </a:schemeClr>
              </a:solidFill>
            </a:endParaRPr>
          </a:p>
        </p:txBody>
      </p:sp>
    </p:spTree>
    <p:extLst>
      <p:ext uri="{BB962C8B-B14F-4D97-AF65-F5344CB8AC3E}">
        <p14:creationId xmlns:p14="http://schemas.microsoft.com/office/powerpoint/2010/main" val="427510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59" y="650722"/>
            <a:ext cx="7772400" cy="1609344"/>
          </a:xfrm>
        </p:spPr>
        <p:txBody>
          <a:bodyPr>
            <a:normAutofit fontScale="90000"/>
          </a:bodyPr>
          <a:lstStyle/>
          <a:p>
            <a:pPr>
              <a:lnSpc>
                <a:spcPct val="100000"/>
              </a:lnSpc>
            </a:pPr>
            <a:br>
              <a:rPr lang="en-US" sz="4200" b="0"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sz="4200" dirty="0">
                <a:latin typeface="+mn-lt"/>
                <a:ea typeface="Calibri" panose="020F0502020204030204" pitchFamily="34" charset="0"/>
                <a:cs typeface="Calibri" panose="020F0502020204030204" pitchFamily="34" charset="0"/>
              </a:rPr>
              <a:t>Readability</a:t>
            </a:r>
            <a:br>
              <a:rPr lang="en-US" sz="4200" dirty="0">
                <a:latin typeface="+mn-lt"/>
                <a:ea typeface="Calibri" panose="020F0502020204030204" pitchFamily="34" charset="0"/>
                <a:cs typeface="Calibri" panose="020F0502020204030204" pitchFamily="34" charset="0"/>
              </a:rPr>
            </a:br>
            <a:endParaRPr lang="en-US" sz="4200" dirty="0">
              <a:latin typeface="+mn-lt"/>
              <a:ea typeface="Calibri" panose="020F0502020204030204" pitchFamily="34" charset="0"/>
              <a:cs typeface="Calibri" panose="020F0502020204030204" pitchFamily="34" charset="0"/>
            </a:endParaRPr>
          </a:p>
        </p:txBody>
      </p:sp>
      <p:pic>
        <p:nvPicPr>
          <p:cNvPr id="8" name="Content Placeholder 7">
            <a:extLst>
              <a:ext uri="{FF2B5EF4-FFF2-40B4-BE49-F238E27FC236}">
                <a16:creationId xmlns:a16="http://schemas.microsoft.com/office/drawing/2014/main" id="{5A039C97-FD54-48E0-89D2-F8C2EE240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480" y="3580021"/>
            <a:ext cx="8609040" cy="932080"/>
          </a:xfrm>
          <a:solidFill>
            <a:schemeClr val="bg2"/>
          </a:solidFill>
        </p:spPr>
      </p:pic>
      <p:sp>
        <p:nvSpPr>
          <p:cNvPr id="4" name="TextBox 3"/>
          <p:cNvSpPr txBox="1"/>
          <p:nvPr/>
        </p:nvSpPr>
        <p:spPr>
          <a:xfrm>
            <a:off x="8430127" y="5231460"/>
            <a:ext cx="1824515" cy="738664"/>
          </a:xfrm>
          <a:prstGeom prst="rect">
            <a:avLst/>
          </a:prstGeom>
          <a:noFill/>
        </p:spPr>
        <p:txBody>
          <a:bodyPr wrap="square" rtlCol="0">
            <a:spAutoFit/>
          </a:bodyPr>
          <a:lstStyle/>
          <a:p>
            <a:r>
              <a:rPr lang="en-US" sz="1400" dirty="0">
                <a:solidFill>
                  <a:prstClr val="black"/>
                </a:solidFill>
              </a:rPr>
              <a:t>Rudolf Flesch, </a:t>
            </a:r>
            <a:r>
              <a:rPr lang="en-US" sz="1400" i="1" dirty="0">
                <a:solidFill>
                  <a:prstClr val="black"/>
                </a:solidFill>
              </a:rPr>
              <a:t>How to Write Plain English </a:t>
            </a:r>
            <a:r>
              <a:rPr lang="en-US" sz="1400" dirty="0">
                <a:solidFill>
                  <a:prstClr val="black"/>
                </a:solidFill>
              </a:rPr>
              <a:t>25 (1979)</a:t>
            </a:r>
          </a:p>
        </p:txBody>
      </p:sp>
      <p:sp>
        <p:nvSpPr>
          <p:cNvPr id="5" name="Title 1"/>
          <p:cNvSpPr txBox="1">
            <a:spLocks/>
          </p:cNvSpPr>
          <p:nvPr/>
        </p:nvSpPr>
        <p:spPr>
          <a:xfrm>
            <a:off x="2222194" y="2335576"/>
            <a:ext cx="7886700" cy="10934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dirty="0">
              <a:solidFill>
                <a:prstClr val="black"/>
              </a:solidFill>
            </a:endParaRPr>
          </a:p>
          <a:p>
            <a:r>
              <a:rPr lang="en-US" sz="2800" dirty="0">
                <a:solidFill>
                  <a:prstClr val="black"/>
                </a:solidFill>
                <a:latin typeface="+mn-lt"/>
                <a:ea typeface="Cambria" panose="02040503050406030204" pitchFamily="18" charset="0"/>
              </a:rPr>
              <a:t>The Flesch Reading Ease Scale</a:t>
            </a:r>
          </a:p>
        </p:txBody>
      </p:sp>
      <p:sp>
        <p:nvSpPr>
          <p:cNvPr id="3" name="Slide Number Placeholder 2">
            <a:extLst>
              <a:ext uri="{FF2B5EF4-FFF2-40B4-BE49-F238E27FC236}">
                <a16:creationId xmlns:a16="http://schemas.microsoft.com/office/drawing/2014/main" id="{0D98CB9D-E8F9-9778-B62B-8ED8EC338B4F}"/>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81849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D73A-700C-4F4D-8C05-7D16919007D3}"/>
              </a:ext>
            </a:extLst>
          </p:cNvPr>
          <p:cNvSpPr>
            <a:spLocks noGrp="1"/>
          </p:cNvSpPr>
          <p:nvPr>
            <p:ph type="title"/>
          </p:nvPr>
        </p:nvSpPr>
        <p:spPr>
          <a:xfrm>
            <a:off x="581192" y="702156"/>
            <a:ext cx="11029616" cy="1188720"/>
          </a:xfrm>
        </p:spPr>
        <p:txBody>
          <a:bodyPr>
            <a:normAutofit fontScale="90000"/>
          </a:bodyPr>
          <a:lstStyle/>
          <a:p>
            <a:r>
              <a:rPr lang="en-US" sz="4200" dirty="0">
                <a:latin typeface="+mn-lt"/>
                <a:ea typeface="Calibri" panose="020F0502020204030204" pitchFamily="34" charset="0"/>
                <a:cs typeface="Calibri" panose="020F0502020204030204" pitchFamily="34" charset="0"/>
              </a:rPr>
              <a:t>Grade level (Flesch-Kinkaid)</a:t>
            </a:r>
            <a:br>
              <a:rPr lang="en-US" sz="4200" dirty="0">
                <a:latin typeface="+mn-lt"/>
              </a:rPr>
            </a:br>
            <a:endParaRPr lang="en-US" sz="4200" dirty="0">
              <a:latin typeface="+mn-lt"/>
            </a:endParaRPr>
          </a:p>
        </p:txBody>
      </p:sp>
      <p:sp>
        <p:nvSpPr>
          <p:cNvPr id="16" name="Rectangle 15">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s in empty classroom">
            <a:extLst>
              <a:ext uri="{FF2B5EF4-FFF2-40B4-BE49-F238E27FC236}">
                <a16:creationId xmlns:a16="http://schemas.microsoft.com/office/drawing/2014/main" id="{56489BFD-EBC9-E39D-5ADB-415257734AD3}"/>
              </a:ext>
            </a:extLst>
          </p:cNvPr>
          <p:cNvPicPr>
            <a:picLocks noChangeAspect="1"/>
          </p:cNvPicPr>
          <p:nvPr/>
        </p:nvPicPr>
        <p:blipFill rotWithShape="1">
          <a:blip r:embed="rId2"/>
          <a:srcRect t="1231" r="-2" b="1229"/>
          <a:stretch/>
        </p:blipFill>
        <p:spPr>
          <a:xfrm>
            <a:off x="611392" y="2347105"/>
            <a:ext cx="5133953" cy="3755649"/>
          </a:xfrm>
          <a:prstGeom prst="rect">
            <a:avLst/>
          </a:prstGeom>
        </p:spPr>
      </p:pic>
      <p:sp>
        <p:nvSpPr>
          <p:cNvPr id="3" name="Content Placeholder 2">
            <a:extLst>
              <a:ext uri="{FF2B5EF4-FFF2-40B4-BE49-F238E27FC236}">
                <a16:creationId xmlns:a16="http://schemas.microsoft.com/office/drawing/2014/main" id="{94F00582-5790-4A14-BD37-61A324CE6578}"/>
              </a:ext>
            </a:extLst>
          </p:cNvPr>
          <p:cNvSpPr>
            <a:spLocks noGrp="1"/>
          </p:cNvSpPr>
          <p:nvPr>
            <p:ph idx="1"/>
          </p:nvPr>
        </p:nvSpPr>
        <p:spPr>
          <a:xfrm>
            <a:off x="6340831" y="1929666"/>
            <a:ext cx="5683934" cy="4827183"/>
          </a:xfrm>
        </p:spPr>
        <p:txBody>
          <a:bodyPr>
            <a:normAutofit fontScale="92500" lnSpcReduction="20000"/>
          </a:bodyPr>
          <a:lstStyle/>
          <a:p>
            <a:pPr>
              <a:lnSpc>
                <a:spcPct val="100000"/>
              </a:lnSpc>
            </a:pPr>
            <a:endParaRPr lang="en-US" sz="1400" dirty="0"/>
          </a:p>
          <a:p>
            <a:pPr>
              <a:lnSpc>
                <a:spcPct val="100000"/>
              </a:lnSpc>
            </a:pPr>
            <a:endParaRPr lang="en-US" sz="1400" dirty="0"/>
          </a:p>
          <a:p>
            <a:pPr>
              <a:lnSpc>
                <a:spcPct val="100000"/>
              </a:lnSpc>
            </a:pPr>
            <a:r>
              <a:rPr lang="en-US" sz="2600" dirty="0"/>
              <a:t>Numerical score for text that corresponds to grade level: </a:t>
            </a:r>
          </a:p>
          <a:p>
            <a:pPr>
              <a:lnSpc>
                <a:spcPct val="100000"/>
              </a:lnSpc>
            </a:pPr>
            <a:r>
              <a:rPr lang="en-US" sz="2600" dirty="0"/>
              <a:t>~How many years of formal education are required for a person to understand the text?</a:t>
            </a:r>
          </a:p>
          <a:p>
            <a:pPr>
              <a:lnSpc>
                <a:spcPct val="100000"/>
              </a:lnSpc>
            </a:pPr>
            <a:endParaRPr lang="en-US" sz="2600" dirty="0"/>
          </a:p>
          <a:p>
            <a:pPr>
              <a:lnSpc>
                <a:spcPct val="100000"/>
              </a:lnSpc>
            </a:pPr>
            <a:endParaRPr lang="en-US" sz="2600" dirty="0"/>
          </a:p>
          <a:p>
            <a:pPr>
              <a:lnSpc>
                <a:spcPct val="100000"/>
              </a:lnSpc>
            </a:pPr>
            <a:r>
              <a:rPr lang="en-US" sz="2600" dirty="0"/>
              <a:t>12 = completed high school</a:t>
            </a:r>
          </a:p>
          <a:p>
            <a:pPr>
              <a:lnSpc>
                <a:spcPct val="100000"/>
              </a:lnSpc>
            </a:pPr>
            <a:r>
              <a:rPr lang="en-US" sz="2600" dirty="0"/>
              <a:t>16 = completed college</a:t>
            </a:r>
          </a:p>
          <a:p>
            <a:pPr>
              <a:lnSpc>
                <a:spcPct val="100000"/>
              </a:lnSpc>
            </a:pPr>
            <a:r>
              <a:rPr lang="en-US" sz="2600" dirty="0"/>
              <a:t>19 = completed law school</a:t>
            </a:r>
          </a:p>
        </p:txBody>
      </p:sp>
      <p:sp>
        <p:nvSpPr>
          <p:cNvPr id="4" name="Slide Number Placeholder 3">
            <a:extLst>
              <a:ext uri="{FF2B5EF4-FFF2-40B4-BE49-F238E27FC236}">
                <a16:creationId xmlns:a16="http://schemas.microsoft.com/office/drawing/2014/main" id="{65906A6B-365D-7BE3-0BBA-A5BC03BC2C01}"/>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41213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chemeClr val="tx1"/>
                </a:solidFill>
                <a:latin typeface="+mn-lt"/>
                <a:ea typeface="Calibri" panose="020F0502020204030204" pitchFamily="34" charset="0"/>
                <a:cs typeface="Calibri" panose="020F0502020204030204" pitchFamily="34" charset="0"/>
              </a:rPr>
              <a:t>Does Readability Matter? </a:t>
            </a:r>
            <a:endParaRPr lang="en-US" sz="4200" b="0" dirty="0">
              <a:solidFill>
                <a:schemeClr val="tx1"/>
              </a:solidFill>
              <a:latin typeface="+mn-lt"/>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l"/>
            <a:r>
              <a:rPr lang="en-US" sz="3200" dirty="0">
                <a:solidFill>
                  <a:schemeClr val="tx1"/>
                </a:solidFill>
              </a:rPr>
              <a:t>Does readability correlate with winning?  </a:t>
            </a:r>
          </a:p>
          <a:p>
            <a:pPr algn="l"/>
            <a:r>
              <a:rPr lang="en-US" sz="3200" dirty="0">
                <a:solidFill>
                  <a:schemeClr val="tx1"/>
                </a:solidFill>
              </a:rPr>
              <a:t>The answer is a resounding “maybe” </a:t>
            </a:r>
          </a:p>
        </p:txBody>
      </p:sp>
      <p:sp>
        <p:nvSpPr>
          <p:cNvPr id="5" name="Slide Number Placeholder 4">
            <a:extLst>
              <a:ext uri="{FF2B5EF4-FFF2-40B4-BE49-F238E27FC236}">
                <a16:creationId xmlns:a16="http://schemas.microsoft.com/office/drawing/2014/main" id="{98962389-BCFC-E7D9-2C7C-130F6747B922}"/>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5059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0" dirty="0">
                <a:solidFill>
                  <a:schemeClr val="tx1"/>
                </a:solidFill>
                <a:latin typeface="+mn-lt"/>
                <a:ea typeface="Calibri" panose="020F0502020204030204" pitchFamily="34" charset="0"/>
                <a:cs typeface="Calibri" panose="020F0502020204030204" pitchFamily="34" charset="0"/>
              </a:rPr>
              <a:t>Readability Doesn’t Matter?</a:t>
            </a:r>
          </a:p>
        </p:txBody>
      </p:sp>
      <p:sp>
        <p:nvSpPr>
          <p:cNvPr id="3" name="Content Placeholder 2"/>
          <p:cNvSpPr>
            <a:spLocks noGrp="1"/>
          </p:cNvSpPr>
          <p:nvPr>
            <p:ph idx="1"/>
          </p:nvPr>
        </p:nvSpPr>
        <p:spPr/>
        <p:txBody>
          <a:bodyPr/>
          <a:lstStyle/>
          <a:p>
            <a:pPr algn="l"/>
            <a:r>
              <a:rPr lang="en-US" sz="2600" dirty="0"/>
              <a:t>Study examined readability of 882 appellate briefs (state and federal) using Flesch Reading Ease scale and the Flesch-Kincaid Grade Level</a:t>
            </a:r>
            <a:endParaRPr lang="en-US" sz="2600" dirty="0">
              <a:latin typeface="Times New Roman" panose="02020603050405020304" pitchFamily="18" charset="0"/>
            </a:endParaRPr>
          </a:p>
          <a:p>
            <a:pPr algn="l"/>
            <a:r>
              <a:rPr lang="en-US" sz="2600" i="1" dirty="0">
                <a:solidFill>
                  <a:schemeClr val="accent1"/>
                </a:solidFill>
              </a:rPr>
              <a:t>Authors found no statistically significant relationship between a brief’s readability and its success</a:t>
            </a:r>
            <a:endParaRPr lang="en-US" dirty="0">
              <a:solidFill>
                <a:schemeClr val="accent1"/>
              </a:solidFill>
            </a:endParaRPr>
          </a:p>
        </p:txBody>
      </p:sp>
      <p:sp>
        <p:nvSpPr>
          <p:cNvPr id="4" name="TextBox 3"/>
          <p:cNvSpPr txBox="1"/>
          <p:nvPr/>
        </p:nvSpPr>
        <p:spPr>
          <a:xfrm>
            <a:off x="186117" y="5906159"/>
            <a:ext cx="9856099" cy="518040"/>
          </a:xfrm>
          <a:prstGeom prst="rect">
            <a:avLst/>
          </a:prstGeom>
          <a:noFill/>
        </p:spPr>
        <p:txBody>
          <a:bodyPr wrap="square" rtlCol="0">
            <a:spAutoFit/>
          </a:bodyPr>
          <a:lstStyle/>
          <a:p>
            <a:r>
              <a:rPr lang="en-US" sz="1400" dirty="0">
                <a:solidFill>
                  <a:prstClr val="black"/>
                </a:solidFill>
              </a:rPr>
              <a:t>Lance N. Long &amp; William F. Christensen, </a:t>
            </a:r>
            <a:r>
              <a:rPr lang="en-US" sz="1400" i="1" dirty="0">
                <a:solidFill>
                  <a:prstClr val="black"/>
                </a:solidFill>
              </a:rPr>
              <a:t>Does the Readability of Your Brief Affect Your Chance of Winning an Appeal?—An Analysis of Readability in Appellate Briefs and Its Correlation with Success on Appeal</a:t>
            </a:r>
            <a:r>
              <a:rPr lang="en-US" sz="1400" dirty="0">
                <a:solidFill>
                  <a:prstClr val="black"/>
                </a:solidFill>
              </a:rPr>
              <a:t>, 12 J. App. Prac. &amp; Proc. 145 (2011).</a:t>
            </a:r>
          </a:p>
        </p:txBody>
      </p:sp>
      <p:sp>
        <p:nvSpPr>
          <p:cNvPr id="5" name="Slide Number Placeholder 4">
            <a:extLst>
              <a:ext uri="{FF2B5EF4-FFF2-40B4-BE49-F238E27FC236}">
                <a16:creationId xmlns:a16="http://schemas.microsoft.com/office/drawing/2014/main" id="{58799275-F33B-ACE1-DF0B-FC941EBA05F1}"/>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34076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8414-BC82-44FB-A8B6-5850B90B20A7}"/>
              </a:ext>
            </a:extLst>
          </p:cNvPr>
          <p:cNvSpPr>
            <a:spLocks noGrp="1"/>
          </p:cNvSpPr>
          <p:nvPr>
            <p:ph type="title"/>
          </p:nvPr>
        </p:nvSpPr>
        <p:spPr/>
        <p:txBody>
          <a:bodyPr/>
          <a:lstStyle/>
          <a:p>
            <a:r>
              <a:rPr lang="en-US" sz="4200" b="0" dirty="0">
                <a:latin typeface="+mn-lt"/>
                <a:ea typeface="Calibri" panose="020F0502020204030204" pitchFamily="34" charset="0"/>
                <a:cs typeface="Calibri" panose="020F0502020204030204" pitchFamily="34" charset="0"/>
              </a:rPr>
              <a:t>Or Maybe it Does? </a:t>
            </a:r>
            <a:endParaRPr lang="en-US" b="0" dirty="0">
              <a:latin typeface="+mn-lt"/>
            </a:endParaRPr>
          </a:p>
        </p:txBody>
      </p:sp>
      <p:sp>
        <p:nvSpPr>
          <p:cNvPr id="3" name="Content Placeholder 2">
            <a:extLst>
              <a:ext uri="{FF2B5EF4-FFF2-40B4-BE49-F238E27FC236}">
                <a16:creationId xmlns:a16="http://schemas.microsoft.com/office/drawing/2014/main" id="{C8504466-F4E2-493A-B43E-7479CB312655}"/>
              </a:ext>
            </a:extLst>
          </p:cNvPr>
          <p:cNvSpPr>
            <a:spLocks noGrp="1"/>
          </p:cNvSpPr>
          <p:nvPr>
            <p:ph idx="1"/>
          </p:nvPr>
        </p:nvSpPr>
        <p:spPr>
          <a:xfrm>
            <a:off x="647364" y="1853345"/>
            <a:ext cx="10963444" cy="4086164"/>
          </a:xfrm>
        </p:spPr>
        <p:txBody>
          <a:bodyPr>
            <a:noAutofit/>
          </a:bodyPr>
          <a:lstStyle/>
          <a:p>
            <a:pPr>
              <a:lnSpc>
                <a:spcPct val="100000"/>
              </a:lnSpc>
              <a:spcBef>
                <a:spcPts val="0"/>
              </a:spcBef>
            </a:pPr>
            <a:r>
              <a:rPr lang="en-US" sz="2400" dirty="0"/>
              <a:t>In another study, authors reviewed 654 summary judgment briefs, excluding cross-motions, counterclaims, and partial summary judgment</a:t>
            </a:r>
          </a:p>
          <a:p>
            <a:pPr>
              <a:lnSpc>
                <a:spcPct val="100000"/>
              </a:lnSpc>
              <a:spcBef>
                <a:spcPts val="0"/>
              </a:spcBef>
            </a:pPr>
            <a:endParaRPr lang="en-US" sz="2400" dirty="0"/>
          </a:p>
          <a:p>
            <a:pPr>
              <a:lnSpc>
                <a:spcPct val="100000"/>
              </a:lnSpc>
              <a:spcBef>
                <a:spcPts val="0"/>
              </a:spcBef>
            </a:pPr>
            <a:r>
              <a:rPr lang="en-US" sz="2400" dirty="0"/>
              <a:t>They scored briefs with 50 readability measures, including word difficulty as well as syllable, letter, and sentence counts, to generate a readability score for each brief</a:t>
            </a:r>
          </a:p>
          <a:p>
            <a:pPr lvl="1">
              <a:lnSpc>
                <a:spcPct val="100000"/>
              </a:lnSpc>
              <a:spcBef>
                <a:spcPts val="0"/>
              </a:spcBef>
            </a:pPr>
            <a:r>
              <a:rPr lang="en-US" sz="2100" dirty="0"/>
              <a:t>They also attempted to control for multiple other variables, both internal and external </a:t>
            </a:r>
            <a:endParaRPr lang="en-US" sz="2100" dirty="0">
              <a:highlight>
                <a:srgbClr val="FFFF00"/>
              </a:highlight>
            </a:endParaRPr>
          </a:p>
        </p:txBody>
      </p:sp>
      <p:sp>
        <p:nvSpPr>
          <p:cNvPr id="7" name="TextBox 6">
            <a:extLst>
              <a:ext uri="{FF2B5EF4-FFF2-40B4-BE49-F238E27FC236}">
                <a16:creationId xmlns:a16="http://schemas.microsoft.com/office/drawing/2014/main" id="{33E028F1-BA68-4333-B5F8-FF5CA6E4C68B}"/>
              </a:ext>
            </a:extLst>
          </p:cNvPr>
          <p:cNvSpPr txBox="1"/>
          <p:nvPr/>
        </p:nvSpPr>
        <p:spPr>
          <a:xfrm>
            <a:off x="291313" y="6173646"/>
            <a:ext cx="9022620" cy="523220"/>
          </a:xfrm>
          <a:prstGeom prst="rect">
            <a:avLst/>
          </a:prstGeom>
          <a:noFill/>
        </p:spPr>
        <p:txBody>
          <a:bodyPr wrap="square" rtlCol="0">
            <a:spAutoFit/>
          </a:bodyPr>
          <a:lstStyle/>
          <a:p>
            <a:r>
              <a:rPr lang="en-US" sz="1400" dirty="0">
                <a:solidFill>
                  <a:prstClr val="black"/>
                </a:solidFill>
              </a:rPr>
              <a:t>Shaun B. Spencer &amp; Adam Feldman, </a:t>
            </a:r>
            <a:r>
              <a:rPr lang="en-US" sz="1400" i="1" dirty="0">
                <a:solidFill>
                  <a:prstClr val="black"/>
                </a:solidFill>
              </a:rPr>
              <a:t>Words Count: The Empirical Relationship Between Brief Writing and Summary Judgment Success</a:t>
            </a:r>
            <a:r>
              <a:rPr lang="en-US" sz="1400" dirty="0">
                <a:solidFill>
                  <a:prstClr val="black"/>
                </a:solidFill>
              </a:rPr>
              <a:t>, 22 J. Leg. Writing Inst. 61 (2018).</a:t>
            </a:r>
          </a:p>
        </p:txBody>
      </p:sp>
      <p:sp>
        <p:nvSpPr>
          <p:cNvPr id="4" name="Slide Number Placeholder 3">
            <a:extLst>
              <a:ext uri="{FF2B5EF4-FFF2-40B4-BE49-F238E27FC236}">
                <a16:creationId xmlns:a16="http://schemas.microsoft.com/office/drawing/2014/main" id="{287A0058-FDBA-C82F-ED8E-17713CF13906}"/>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1882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8414-BC82-44FB-A8B6-5850B90B20A7}"/>
              </a:ext>
            </a:extLst>
          </p:cNvPr>
          <p:cNvSpPr>
            <a:spLocks noGrp="1"/>
          </p:cNvSpPr>
          <p:nvPr>
            <p:ph type="title"/>
          </p:nvPr>
        </p:nvSpPr>
        <p:spPr/>
        <p:txBody>
          <a:bodyPr/>
          <a:lstStyle/>
          <a:p>
            <a:r>
              <a:rPr lang="en-US" sz="4200" b="0" dirty="0">
                <a:latin typeface="+mn-lt"/>
              </a:rPr>
              <a:t>Readability Matters</a:t>
            </a:r>
            <a:r>
              <a:rPr lang="en-US" b="0" dirty="0"/>
              <a:t>  </a:t>
            </a:r>
          </a:p>
        </p:txBody>
      </p:sp>
      <p:sp>
        <p:nvSpPr>
          <p:cNvPr id="3" name="Content Placeholder 2">
            <a:extLst>
              <a:ext uri="{FF2B5EF4-FFF2-40B4-BE49-F238E27FC236}">
                <a16:creationId xmlns:a16="http://schemas.microsoft.com/office/drawing/2014/main" id="{C8504466-F4E2-493A-B43E-7479CB312655}"/>
              </a:ext>
            </a:extLst>
          </p:cNvPr>
          <p:cNvSpPr>
            <a:spLocks noGrp="1"/>
          </p:cNvSpPr>
          <p:nvPr>
            <p:ph idx="1"/>
          </p:nvPr>
        </p:nvSpPr>
        <p:spPr>
          <a:xfrm>
            <a:off x="720192" y="1853345"/>
            <a:ext cx="10890616" cy="4086164"/>
          </a:xfrm>
        </p:spPr>
        <p:txBody>
          <a:bodyPr>
            <a:normAutofit/>
          </a:bodyPr>
          <a:lstStyle/>
          <a:p>
            <a:pPr>
              <a:lnSpc>
                <a:spcPct val="100000"/>
              </a:lnSpc>
              <a:spcBef>
                <a:spcPts val="0"/>
              </a:spcBef>
            </a:pPr>
            <a:r>
              <a:rPr lang="en-US" sz="3200" i="1" dirty="0">
                <a:solidFill>
                  <a:schemeClr val="accent1"/>
                </a:solidFill>
                <a:ea typeface="Calibri" panose="020F0502020204030204" pitchFamily="34" charset="0"/>
                <a:cs typeface="Calibri" panose="020F0502020204030204" pitchFamily="34" charset="0"/>
              </a:rPr>
              <a:t>The authors found that a brief’s readability significantly correlated with summary judgment success.</a:t>
            </a:r>
          </a:p>
          <a:p>
            <a:pPr>
              <a:lnSpc>
                <a:spcPct val="100000"/>
              </a:lnSpc>
              <a:spcBef>
                <a:spcPts val="0"/>
              </a:spcBef>
            </a:pPr>
            <a:endParaRPr lang="en-US" sz="3200" i="1" dirty="0">
              <a:solidFill>
                <a:schemeClr val="accent1"/>
              </a:solidFill>
              <a:ea typeface="Calibri" panose="020F0502020204030204" pitchFamily="34" charset="0"/>
              <a:cs typeface="Calibri" panose="020F0502020204030204" pitchFamily="34" charset="0"/>
            </a:endParaRPr>
          </a:p>
          <a:p>
            <a:pPr>
              <a:lnSpc>
                <a:spcPct val="100000"/>
              </a:lnSpc>
              <a:spcBef>
                <a:spcPts val="0"/>
              </a:spcBef>
            </a:pPr>
            <a:r>
              <a:rPr lang="en-US" sz="3200" i="1" dirty="0">
                <a:solidFill>
                  <a:schemeClr val="accent1"/>
                </a:solidFill>
                <a:ea typeface="Calibri" panose="020F0502020204030204" pitchFamily="34" charset="0"/>
                <a:cs typeface="Calibri" panose="020F0502020204030204" pitchFamily="34" charset="0"/>
              </a:rPr>
              <a:t>Further, readability had a stronger relationship with winning in federal courts than in state courts </a:t>
            </a:r>
          </a:p>
        </p:txBody>
      </p:sp>
      <p:sp>
        <p:nvSpPr>
          <p:cNvPr id="7" name="TextBox 6">
            <a:extLst>
              <a:ext uri="{FF2B5EF4-FFF2-40B4-BE49-F238E27FC236}">
                <a16:creationId xmlns:a16="http://schemas.microsoft.com/office/drawing/2014/main" id="{33E028F1-BA68-4333-B5F8-FF5CA6E4C68B}"/>
              </a:ext>
            </a:extLst>
          </p:cNvPr>
          <p:cNvSpPr txBox="1"/>
          <p:nvPr/>
        </p:nvSpPr>
        <p:spPr>
          <a:xfrm>
            <a:off x="164373" y="6155844"/>
            <a:ext cx="10072051" cy="523220"/>
          </a:xfrm>
          <a:prstGeom prst="rect">
            <a:avLst/>
          </a:prstGeom>
          <a:noFill/>
        </p:spPr>
        <p:txBody>
          <a:bodyPr wrap="square" rtlCol="0">
            <a:spAutoFit/>
          </a:bodyPr>
          <a:lstStyle/>
          <a:p>
            <a:r>
              <a:rPr lang="en-US" sz="1400" dirty="0">
                <a:solidFill>
                  <a:prstClr val="black"/>
                </a:solidFill>
              </a:rPr>
              <a:t>Shaun B. Spencer &amp; Adam Feldman, </a:t>
            </a:r>
            <a:r>
              <a:rPr lang="en-US" sz="1400" i="1" dirty="0">
                <a:solidFill>
                  <a:prstClr val="black"/>
                </a:solidFill>
              </a:rPr>
              <a:t>Words Count: The Empirical Relationship Between Brief Writing and Summary Judgment Success</a:t>
            </a:r>
            <a:r>
              <a:rPr lang="en-US" sz="1400" dirty="0">
                <a:solidFill>
                  <a:prstClr val="black"/>
                </a:solidFill>
              </a:rPr>
              <a:t>, 22 J. Leg. Writing Inst. 61 (2018).</a:t>
            </a:r>
          </a:p>
        </p:txBody>
      </p:sp>
      <p:sp>
        <p:nvSpPr>
          <p:cNvPr id="4" name="Slide Number Placeholder 3">
            <a:extLst>
              <a:ext uri="{FF2B5EF4-FFF2-40B4-BE49-F238E27FC236}">
                <a16:creationId xmlns:a16="http://schemas.microsoft.com/office/drawing/2014/main" id="{6C118C1B-B6B4-5A70-E5CA-BC51336BACFF}"/>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99426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6555D6-8264-4237-BA18-FA051AE08AB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5996" y="704787"/>
            <a:ext cx="7334873" cy="5144877"/>
          </a:xfrm>
          <a:prstGeom prst="rect">
            <a:avLst/>
          </a:prstGeom>
          <a:noFill/>
          <a:ln>
            <a:noFill/>
          </a:ln>
        </p:spPr>
      </p:pic>
      <p:sp>
        <p:nvSpPr>
          <p:cNvPr id="5" name="Content Placeholder 2">
            <a:extLst>
              <a:ext uri="{FF2B5EF4-FFF2-40B4-BE49-F238E27FC236}">
                <a16:creationId xmlns:a16="http://schemas.microsoft.com/office/drawing/2014/main" id="{08A357B8-BAB9-4A28-9ECB-49EFA8A13EBA}"/>
              </a:ext>
            </a:extLst>
          </p:cNvPr>
          <p:cNvSpPr txBox="1">
            <a:spLocks/>
          </p:cNvSpPr>
          <p:nvPr/>
        </p:nvSpPr>
        <p:spPr>
          <a:xfrm>
            <a:off x="194209" y="6151672"/>
            <a:ext cx="7455342" cy="90338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Wingdings 2" pitchFamily="18" charset="2"/>
              <a:buNone/>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a:lnSpc>
                <a:spcPct val="100000"/>
              </a:lnSpc>
            </a:pPr>
            <a:r>
              <a:rPr lang="en-US" sz="1200" dirty="0">
                <a:solidFill>
                  <a:prstClr val="black"/>
                </a:solidFill>
              </a:rPr>
              <a:t>Shaun B. Spencer &amp; Adam Feldman, </a:t>
            </a:r>
            <a:r>
              <a:rPr lang="en-US" sz="1200" i="1" dirty="0">
                <a:solidFill>
                  <a:prstClr val="black"/>
                </a:solidFill>
              </a:rPr>
              <a:t>Words Count: The Empirical Relationship Between Brief Writing and Summary Judgment Success</a:t>
            </a:r>
            <a:r>
              <a:rPr lang="en-US" sz="1200" dirty="0">
                <a:solidFill>
                  <a:prstClr val="black"/>
                </a:solidFill>
              </a:rPr>
              <a:t>, 22 J. Leg. Writing Inst. 61, 94 (2018).</a:t>
            </a:r>
          </a:p>
        </p:txBody>
      </p:sp>
      <p:sp>
        <p:nvSpPr>
          <p:cNvPr id="2" name="Slide Number Placeholder 1">
            <a:extLst>
              <a:ext uri="{FF2B5EF4-FFF2-40B4-BE49-F238E27FC236}">
                <a16:creationId xmlns:a16="http://schemas.microsoft.com/office/drawing/2014/main" id="{D8C144ED-1C3A-6956-F062-45078D314D54}"/>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91366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8414-BC82-44FB-A8B6-5850B90B20A7}"/>
              </a:ext>
            </a:extLst>
          </p:cNvPr>
          <p:cNvSpPr>
            <a:spLocks noGrp="1"/>
          </p:cNvSpPr>
          <p:nvPr>
            <p:ph type="title"/>
          </p:nvPr>
        </p:nvSpPr>
        <p:spPr/>
        <p:txBody>
          <a:bodyPr/>
          <a:lstStyle/>
          <a:p>
            <a:r>
              <a:rPr lang="en-US" sz="4200" b="0" dirty="0">
                <a:latin typeface="+mn-lt"/>
              </a:rPr>
              <a:t>Readability Matters?</a:t>
            </a:r>
            <a:br>
              <a:rPr lang="en-US" b="0" dirty="0">
                <a:latin typeface="+mn-lt"/>
              </a:rPr>
            </a:br>
            <a:r>
              <a:rPr lang="en-US" b="0" dirty="0">
                <a:latin typeface="+mn-lt"/>
              </a:rPr>
              <a:t> </a:t>
            </a:r>
          </a:p>
        </p:txBody>
      </p:sp>
      <p:sp>
        <p:nvSpPr>
          <p:cNvPr id="3" name="Content Placeholder 2">
            <a:extLst>
              <a:ext uri="{FF2B5EF4-FFF2-40B4-BE49-F238E27FC236}">
                <a16:creationId xmlns:a16="http://schemas.microsoft.com/office/drawing/2014/main" id="{C8504466-F4E2-493A-B43E-7479CB312655}"/>
              </a:ext>
            </a:extLst>
          </p:cNvPr>
          <p:cNvSpPr>
            <a:spLocks noGrp="1"/>
          </p:cNvSpPr>
          <p:nvPr>
            <p:ph idx="1"/>
          </p:nvPr>
        </p:nvSpPr>
        <p:spPr>
          <a:xfrm>
            <a:off x="962952" y="1853345"/>
            <a:ext cx="10147413" cy="4086164"/>
          </a:xfrm>
        </p:spPr>
        <p:txBody>
          <a:bodyPr>
            <a:normAutofit/>
          </a:bodyPr>
          <a:lstStyle/>
          <a:p>
            <a:pPr>
              <a:lnSpc>
                <a:spcPct val="100000"/>
              </a:lnSpc>
              <a:spcBef>
                <a:spcPts val="0"/>
              </a:spcBef>
            </a:pPr>
            <a:r>
              <a:rPr lang="en-US" sz="3200" dirty="0">
                <a:ea typeface="Calibri" panose="020F0502020204030204" pitchFamily="34" charset="0"/>
                <a:cs typeface="Calibri" panose="020F0502020204030204" pitchFamily="34" charset="0"/>
              </a:rPr>
              <a:t>Maybe it matters in trial court but not appellate court?  </a:t>
            </a:r>
          </a:p>
          <a:p>
            <a:pPr>
              <a:lnSpc>
                <a:spcPct val="100000"/>
              </a:lnSpc>
              <a:spcBef>
                <a:spcPts val="0"/>
              </a:spcBef>
            </a:pPr>
            <a:endParaRPr lang="en-US" sz="3200" dirty="0">
              <a:ea typeface="Calibri" panose="020F0502020204030204" pitchFamily="34" charset="0"/>
              <a:cs typeface="Calibri" panose="020F0502020204030204" pitchFamily="34" charset="0"/>
            </a:endParaRPr>
          </a:p>
          <a:p>
            <a:pPr>
              <a:lnSpc>
                <a:spcPct val="100000"/>
              </a:lnSpc>
              <a:spcBef>
                <a:spcPts val="0"/>
              </a:spcBef>
            </a:pPr>
            <a:r>
              <a:rPr lang="en-US" sz="3200" dirty="0">
                <a:ea typeface="Calibri" panose="020F0502020204030204" pitchFamily="34" charset="0"/>
                <a:cs typeface="Calibri" panose="020F0502020204030204" pitchFamily="34" charset="0"/>
              </a:rPr>
              <a:t>Maybe the 2018 study had a more sophisticated combined metric of readability than the 2011 study? </a:t>
            </a:r>
          </a:p>
        </p:txBody>
      </p:sp>
      <p:sp>
        <p:nvSpPr>
          <p:cNvPr id="4" name="Slide Number Placeholder 3">
            <a:extLst>
              <a:ext uri="{FF2B5EF4-FFF2-40B4-BE49-F238E27FC236}">
                <a16:creationId xmlns:a16="http://schemas.microsoft.com/office/drawing/2014/main" id="{B8CC2572-33D5-8248-E6B9-DF8E41E67BCE}"/>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93696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E209-4669-BB61-7B58-9769B4B328FD}"/>
              </a:ext>
            </a:extLst>
          </p:cNvPr>
          <p:cNvSpPr>
            <a:spLocks noGrp="1"/>
          </p:cNvSpPr>
          <p:nvPr>
            <p:ph type="title"/>
          </p:nvPr>
        </p:nvSpPr>
        <p:spPr/>
        <p:txBody>
          <a:bodyPr/>
          <a:lstStyle/>
          <a:p>
            <a:r>
              <a:rPr lang="en-US" sz="4200" dirty="0">
                <a:latin typeface="+mn-lt"/>
                <a:ea typeface="Calibri" panose="020F0502020204030204" pitchFamily="34" charset="0"/>
                <a:cs typeface="Calibri" panose="020F0502020204030204" pitchFamily="34" charset="0"/>
              </a:rPr>
              <a:t>Checking Readability</a:t>
            </a:r>
            <a:br>
              <a:rPr lang="en-US" dirty="0">
                <a:latin typeface="+mn-lt"/>
              </a:rPr>
            </a:br>
            <a:r>
              <a:rPr lang="en-US" dirty="0">
                <a:latin typeface="+mn-lt"/>
              </a:rPr>
              <a:t> </a:t>
            </a:r>
          </a:p>
        </p:txBody>
      </p:sp>
      <p:pic>
        <p:nvPicPr>
          <p:cNvPr id="5" name="Content Placeholder 4">
            <a:extLst>
              <a:ext uri="{FF2B5EF4-FFF2-40B4-BE49-F238E27FC236}">
                <a16:creationId xmlns:a16="http://schemas.microsoft.com/office/drawing/2014/main" id="{CC17BC35-B09F-4111-A2C6-E6BBDB308CDC}"/>
              </a:ext>
            </a:extLst>
          </p:cNvPr>
          <p:cNvPicPr>
            <a:picLocks noGrp="1" noChangeAspect="1"/>
          </p:cNvPicPr>
          <p:nvPr>
            <p:ph idx="1"/>
          </p:nvPr>
        </p:nvPicPr>
        <p:blipFill>
          <a:blip r:embed="rId3"/>
          <a:stretch>
            <a:fillRect/>
          </a:stretch>
        </p:blipFill>
        <p:spPr>
          <a:xfrm>
            <a:off x="3640563" y="2020281"/>
            <a:ext cx="5428763" cy="4525962"/>
          </a:xfrm>
        </p:spPr>
      </p:pic>
      <p:sp>
        <p:nvSpPr>
          <p:cNvPr id="6" name="TextBox 5">
            <a:extLst>
              <a:ext uri="{FF2B5EF4-FFF2-40B4-BE49-F238E27FC236}">
                <a16:creationId xmlns:a16="http://schemas.microsoft.com/office/drawing/2014/main" id="{E9888FBE-FC12-4B1D-9178-6383D77AFD56}"/>
              </a:ext>
            </a:extLst>
          </p:cNvPr>
          <p:cNvSpPr txBox="1"/>
          <p:nvPr/>
        </p:nvSpPr>
        <p:spPr>
          <a:xfrm rot="10800000">
            <a:off x="2342148" y="4395140"/>
            <a:ext cx="1431758" cy="830997"/>
          </a:xfrm>
          <a:prstGeom prst="rect">
            <a:avLst/>
          </a:prstGeom>
          <a:noFill/>
        </p:spPr>
        <p:txBody>
          <a:bodyPr wrap="square" rtlCol="0">
            <a:spAutoFit/>
          </a:bodyPr>
          <a:lstStyle/>
          <a:p>
            <a:r>
              <a:rPr lang="az-Cyrl-AZ" sz="4800" b="1" dirty="0">
                <a:solidFill>
                  <a:srgbClr val="00B050"/>
                </a:solidFill>
              </a:rPr>
              <a:t>←</a:t>
            </a:r>
            <a:endParaRPr lang="en-US" sz="4800" b="1" dirty="0">
              <a:solidFill>
                <a:srgbClr val="00B050"/>
              </a:solidFill>
            </a:endParaRPr>
          </a:p>
        </p:txBody>
      </p:sp>
      <p:sp>
        <p:nvSpPr>
          <p:cNvPr id="3" name="Slide Number Placeholder 2">
            <a:extLst>
              <a:ext uri="{FF2B5EF4-FFF2-40B4-BE49-F238E27FC236}">
                <a16:creationId xmlns:a16="http://schemas.microsoft.com/office/drawing/2014/main" id="{53D07B43-7025-8F65-ED8D-6640CA9753F2}"/>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02324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CF7E9-1DC9-EB76-EA49-58F5B1AFF510}"/>
              </a:ext>
            </a:extLst>
          </p:cNvPr>
          <p:cNvSpPr>
            <a:spLocks noGrp="1"/>
          </p:cNvSpPr>
          <p:nvPr>
            <p:ph type="title"/>
          </p:nvPr>
        </p:nvSpPr>
        <p:spPr/>
        <p:txBody>
          <a:bodyPr/>
          <a:lstStyle/>
          <a:p>
            <a:r>
              <a:rPr lang="en-US" sz="4200" dirty="0">
                <a:latin typeface="Calibri" panose="020F0502020204030204" pitchFamily="34" charset="0"/>
                <a:ea typeface="Calibri" panose="020F0502020204030204" pitchFamily="34" charset="0"/>
                <a:cs typeface="Calibri" panose="020F0502020204030204" pitchFamily="34" charset="0"/>
              </a:rPr>
              <a:t>Readability Scores </a:t>
            </a:r>
            <a:br>
              <a:rPr lang="en-US" dirty="0">
                <a:latin typeface="+mj-lt"/>
              </a:rPr>
            </a:br>
            <a:endParaRPr lang="en-US" dirty="0">
              <a:latin typeface="+mj-lt"/>
            </a:endParaRPr>
          </a:p>
        </p:txBody>
      </p:sp>
      <p:sp>
        <p:nvSpPr>
          <p:cNvPr id="3" name="Content Placeholder 2">
            <a:extLst>
              <a:ext uri="{FF2B5EF4-FFF2-40B4-BE49-F238E27FC236}">
                <a16:creationId xmlns:a16="http://schemas.microsoft.com/office/drawing/2014/main" id="{21A9C257-D59C-F266-676A-1001FACE7945}"/>
              </a:ext>
            </a:extLst>
          </p:cNvPr>
          <p:cNvSpPr>
            <a:spLocks noGrp="1"/>
          </p:cNvSpPr>
          <p:nvPr>
            <p:ph idx="1"/>
          </p:nvPr>
        </p:nvSpPr>
        <p:spPr/>
        <p:txBody>
          <a:bodyPr>
            <a:normAutofit/>
          </a:bodyPr>
          <a:lstStyle/>
          <a:p>
            <a:r>
              <a:rPr lang="en-US" sz="4200" dirty="0"/>
              <a:t>AEDPA: </a:t>
            </a:r>
          </a:p>
        </p:txBody>
      </p:sp>
      <p:pic>
        <p:nvPicPr>
          <p:cNvPr id="6" name="Picture 5">
            <a:extLst>
              <a:ext uri="{FF2B5EF4-FFF2-40B4-BE49-F238E27FC236}">
                <a16:creationId xmlns:a16="http://schemas.microsoft.com/office/drawing/2014/main" id="{AEA63DCA-F8F6-077E-466C-3B31125C5CFD}"/>
              </a:ext>
            </a:extLst>
          </p:cNvPr>
          <p:cNvPicPr>
            <a:picLocks noChangeAspect="1"/>
          </p:cNvPicPr>
          <p:nvPr/>
        </p:nvPicPr>
        <p:blipFill>
          <a:blip r:embed="rId3"/>
          <a:stretch>
            <a:fillRect/>
          </a:stretch>
        </p:blipFill>
        <p:spPr>
          <a:xfrm>
            <a:off x="6239304" y="1704327"/>
            <a:ext cx="5162373" cy="5014877"/>
          </a:xfrm>
          <a:prstGeom prst="rect">
            <a:avLst/>
          </a:prstGeom>
        </p:spPr>
      </p:pic>
      <p:sp>
        <p:nvSpPr>
          <p:cNvPr id="2" name="Slide Number Placeholder 1">
            <a:extLst>
              <a:ext uri="{FF2B5EF4-FFF2-40B4-BE49-F238E27FC236}">
                <a16:creationId xmlns:a16="http://schemas.microsoft.com/office/drawing/2014/main" id="{D730165C-A0DF-8780-3FFD-BEE2FD1C0F43}"/>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34466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81192" y="702156"/>
            <a:ext cx="11029616" cy="1188720"/>
          </a:xfrm>
        </p:spPr>
        <p:txBody>
          <a:bodyPr>
            <a:noAutofit/>
          </a:bodyPr>
          <a:lstStyle/>
          <a:p>
            <a:br>
              <a:rPr lang="en-US" sz="4200" dirty="0">
                <a:latin typeface="+mn-lt"/>
                <a:ea typeface="Calibri" panose="020F0502020204030204" pitchFamily="34" charset="0"/>
                <a:cs typeface="Calibri" panose="020F0502020204030204" pitchFamily="34" charset="0"/>
              </a:rPr>
            </a:br>
            <a:r>
              <a:rPr lang="en-US" sz="4200" dirty="0">
                <a:latin typeface="+mn-lt"/>
                <a:ea typeface="Calibri" panose="020F0502020204030204" pitchFamily="34" charset="0"/>
                <a:cs typeface="Calibri" panose="020F0502020204030204" pitchFamily="34" charset="0"/>
              </a:rPr>
              <a:t>Today’s Goal</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423914"/>
            <a:ext cx="1052510" cy="365125"/>
          </a:xfrm>
        </p:spPr>
        <p:txBody>
          <a:bodyPr>
            <a:normAutofit/>
          </a:bodyPr>
          <a:lstStyle/>
          <a:p>
            <a:pPr>
              <a:spcAft>
                <a:spcPts val="600"/>
              </a:spcAft>
            </a:pPr>
            <a:fld id="{BBC3459C-2C77-6242-A1E4-D57C8A4357D9}" type="slidenum">
              <a:rPr lang="en-US" smtClean="0"/>
              <a:pPr>
                <a:spcAft>
                  <a:spcPts val="600"/>
                </a:spcAft>
              </a:pPr>
              <a:t>2</a:t>
            </a:fld>
            <a:endParaRPr lang="en-US"/>
          </a:p>
        </p:txBody>
      </p:sp>
      <p:graphicFrame>
        <p:nvGraphicFramePr>
          <p:cNvPr id="10" name="Content Placeholder 7">
            <a:extLst>
              <a:ext uri="{FF2B5EF4-FFF2-40B4-BE49-F238E27FC236}">
                <a16:creationId xmlns:a16="http://schemas.microsoft.com/office/drawing/2014/main" id="{63D9217E-9886-B574-B8D4-82FA433D40EE}"/>
              </a:ext>
            </a:extLst>
          </p:cNvPr>
          <p:cNvGraphicFramePr>
            <a:graphicFrameLocks noGrp="1"/>
          </p:cNvGraphicFramePr>
          <p:nvPr>
            <p:ph idx="1"/>
            <p:extLst>
              <p:ext uri="{D42A27DB-BD31-4B8C-83A1-F6EECF244321}">
                <p14:modId xmlns:p14="http://schemas.microsoft.com/office/powerpoint/2010/main" val="89569898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832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CF7E9-1DC9-EB76-EA49-58F5B1AFF510}"/>
              </a:ext>
            </a:extLst>
          </p:cNvPr>
          <p:cNvSpPr>
            <a:spLocks noGrp="1"/>
          </p:cNvSpPr>
          <p:nvPr>
            <p:ph type="title"/>
          </p:nvPr>
        </p:nvSpPr>
        <p:spPr/>
        <p:txBody>
          <a:bodyPr>
            <a:normAutofit/>
          </a:bodyPr>
          <a:lstStyle/>
          <a:p>
            <a:r>
              <a:rPr lang="en-US" sz="4200" dirty="0">
                <a:latin typeface="Calibri" panose="020F0502020204030204" pitchFamily="34" charset="0"/>
                <a:ea typeface="Calibri" panose="020F0502020204030204" pitchFamily="34" charset="0"/>
                <a:cs typeface="Calibri" panose="020F0502020204030204" pitchFamily="34" charset="0"/>
              </a:rPr>
              <a:t>Readability Scores</a:t>
            </a:r>
            <a:br>
              <a:rPr lang="en-US" dirty="0">
                <a:latin typeface="+mj-lt"/>
              </a:rPr>
            </a:br>
            <a:endParaRPr lang="en-US" dirty="0">
              <a:latin typeface="+mj-lt"/>
            </a:endParaRPr>
          </a:p>
        </p:txBody>
      </p:sp>
      <p:sp>
        <p:nvSpPr>
          <p:cNvPr id="3" name="Content Placeholder 2">
            <a:extLst>
              <a:ext uri="{FF2B5EF4-FFF2-40B4-BE49-F238E27FC236}">
                <a16:creationId xmlns:a16="http://schemas.microsoft.com/office/drawing/2014/main" id="{21A9C257-D59C-F266-676A-1001FACE7945}"/>
              </a:ext>
            </a:extLst>
          </p:cNvPr>
          <p:cNvSpPr>
            <a:spLocks noGrp="1"/>
          </p:cNvSpPr>
          <p:nvPr>
            <p:ph idx="1"/>
          </p:nvPr>
        </p:nvSpPr>
        <p:spPr/>
        <p:txBody>
          <a:bodyPr>
            <a:normAutofit/>
          </a:bodyPr>
          <a:lstStyle/>
          <a:p>
            <a:r>
              <a:rPr lang="en-US" sz="4200" dirty="0"/>
              <a:t>????????</a:t>
            </a:r>
          </a:p>
        </p:txBody>
      </p:sp>
      <p:pic>
        <p:nvPicPr>
          <p:cNvPr id="4" name="Picture 3">
            <a:extLst>
              <a:ext uri="{FF2B5EF4-FFF2-40B4-BE49-F238E27FC236}">
                <a16:creationId xmlns:a16="http://schemas.microsoft.com/office/drawing/2014/main" id="{999FDCF2-392C-F332-B4A4-DF6049C3843B}"/>
              </a:ext>
            </a:extLst>
          </p:cNvPr>
          <p:cNvPicPr>
            <a:picLocks noChangeAspect="1"/>
          </p:cNvPicPr>
          <p:nvPr/>
        </p:nvPicPr>
        <p:blipFill>
          <a:blip r:embed="rId3"/>
          <a:stretch>
            <a:fillRect/>
          </a:stretch>
        </p:blipFill>
        <p:spPr>
          <a:xfrm>
            <a:off x="6095999" y="1504696"/>
            <a:ext cx="4888614" cy="5101780"/>
          </a:xfrm>
          <a:prstGeom prst="rect">
            <a:avLst/>
          </a:prstGeom>
        </p:spPr>
      </p:pic>
      <p:sp>
        <p:nvSpPr>
          <p:cNvPr id="2" name="Slide Number Placeholder 1">
            <a:extLst>
              <a:ext uri="{FF2B5EF4-FFF2-40B4-BE49-F238E27FC236}">
                <a16:creationId xmlns:a16="http://schemas.microsoft.com/office/drawing/2014/main" id="{10571770-C6CC-5412-A960-BB30A1E7BEC6}"/>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63512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1507414"/>
            <a:ext cx="5120255" cy="3903332"/>
          </a:xfrm>
        </p:spPr>
        <p:txBody>
          <a:bodyPr anchor="t">
            <a:normAutofit/>
          </a:bodyPr>
          <a:lstStyle/>
          <a:p>
            <a:pPr algn="ctr"/>
            <a:b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br>
            <a:b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br>
            <a: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t>“Plain English” </a:t>
            </a:r>
            <a:b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br>
            <a: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t>&amp; </a:t>
            </a:r>
            <a:b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br>
            <a:r>
              <a:rPr lang="en-US" sz="4000" dirty="0">
                <a:solidFill>
                  <a:schemeClr val="tx1">
                    <a:lumMod val="85000"/>
                    <a:lumOff val="15000"/>
                  </a:schemeClr>
                </a:solidFill>
                <a:latin typeface="+mn-lt"/>
                <a:ea typeface="Calibri" panose="020F0502020204030204" pitchFamily="34" charset="0"/>
                <a:cs typeface="Calibri" panose="020F0502020204030204" pitchFamily="34" charset="0"/>
              </a:rPr>
              <a:t>Readability</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6441743" y="1507415"/>
            <a:ext cx="4819091" cy="3903331"/>
          </a:xfrm>
          <a:ln w="57150">
            <a:noFill/>
          </a:ln>
        </p:spPr>
        <p:txBody>
          <a:bodyPr anchor="t">
            <a:normAutofit/>
          </a:bodyPr>
          <a:lstStyle/>
          <a:p>
            <a:endParaRPr lang="en-US" sz="2000" dirty="0"/>
          </a:p>
          <a:p>
            <a:endParaRPr lang="en-US" sz="2800" dirty="0">
              <a:ea typeface="Calibri" panose="020F0502020204030204" pitchFamily="34" charset="0"/>
              <a:cs typeface="Calibri" panose="020F0502020204030204" pitchFamily="34" charset="0"/>
            </a:endParaRPr>
          </a:p>
          <a:p>
            <a:endParaRPr lang="en-US" sz="2800" dirty="0">
              <a:ea typeface="Calibri" panose="020F0502020204030204" pitchFamily="34" charset="0"/>
              <a:cs typeface="Calibri" panose="020F0502020204030204" pitchFamily="34" charset="0"/>
            </a:endParaRPr>
          </a:p>
          <a:p>
            <a:r>
              <a:rPr lang="en-US" sz="2800" dirty="0">
                <a:ea typeface="Calibri" panose="020F0502020204030204" pitchFamily="34" charset="0"/>
                <a:cs typeface="Calibri" panose="020F0502020204030204" pitchFamily="34" charset="0"/>
              </a:rPr>
              <a:t>“Plain English” is at least akin to “readability,” if not exactly the same thing </a:t>
            </a:r>
          </a:p>
          <a:p>
            <a:endParaRPr lang="en-US" sz="2000" dirty="0"/>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7DCB77E-A2C6-797B-1A70-52E061DE5803}"/>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40932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02" y="1010614"/>
            <a:ext cx="7772400" cy="881460"/>
          </a:xfrm>
        </p:spPr>
        <p:txBody>
          <a:bodyPr>
            <a:normAutofit/>
          </a:bodyPr>
          <a:lstStyle/>
          <a:p>
            <a:r>
              <a:rPr lang="en-US" sz="3800" dirty="0">
                <a:latin typeface="+mn-lt"/>
                <a:ea typeface="Calibri" panose="020F0502020204030204" pitchFamily="34" charset="0"/>
                <a:cs typeface="Calibri" panose="020F0502020204030204" pitchFamily="34" charset="0"/>
              </a:rPr>
              <a:t>“Plain English” v. “Legalese”</a:t>
            </a:r>
          </a:p>
        </p:txBody>
      </p:sp>
      <p:sp>
        <p:nvSpPr>
          <p:cNvPr id="3" name="Content Placeholder 2"/>
          <p:cNvSpPr>
            <a:spLocks noGrp="1"/>
          </p:cNvSpPr>
          <p:nvPr>
            <p:ph idx="1"/>
          </p:nvPr>
        </p:nvSpPr>
        <p:spPr>
          <a:xfrm>
            <a:off x="2157845" y="1608464"/>
            <a:ext cx="7886700" cy="4571675"/>
          </a:xfrm>
        </p:spPr>
        <p:txBody>
          <a:bodyPr>
            <a:normAutofit/>
          </a:bodyPr>
          <a:lstStyle/>
          <a:p>
            <a:endParaRPr lang="en-US" sz="2400" dirty="0"/>
          </a:p>
          <a:p>
            <a:pPr lvl="0"/>
            <a:r>
              <a:rPr lang="en-US" sz="2800" dirty="0"/>
              <a:t>“Plain English” partisans have maybe stolen a march here</a:t>
            </a:r>
          </a:p>
          <a:p>
            <a:pPr lvl="0"/>
            <a:r>
              <a:rPr lang="en-US" sz="2800" dirty="0"/>
              <a:t>Of course, “legalese” is bad; like saying “should a brief have more gibberish in it, or less?” </a:t>
            </a:r>
          </a:p>
          <a:p>
            <a:endParaRPr lang="en-US" dirty="0">
              <a:latin typeface="+mn-lt"/>
            </a:endParaRPr>
          </a:p>
          <a:p>
            <a:endParaRPr lang="en-US" dirty="0">
              <a:latin typeface="+mn-lt"/>
            </a:endParaRPr>
          </a:p>
        </p:txBody>
      </p:sp>
      <p:sp>
        <p:nvSpPr>
          <p:cNvPr id="5" name="Slide Number Placeholder 4">
            <a:extLst>
              <a:ext uri="{FF2B5EF4-FFF2-40B4-BE49-F238E27FC236}">
                <a16:creationId xmlns:a16="http://schemas.microsoft.com/office/drawing/2014/main" id="{43EA59F5-80ED-4675-5A85-DE9B7D244EE7}"/>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706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68" y="651593"/>
            <a:ext cx="7772400" cy="881460"/>
          </a:xfrm>
        </p:spPr>
        <p:txBody>
          <a:bodyPr>
            <a:noAutofit/>
          </a:bodyPr>
          <a:lstStyle/>
          <a:p>
            <a:r>
              <a:rPr lang="en-US" sz="3800" dirty="0">
                <a:latin typeface="+mn-lt"/>
                <a:ea typeface="Calibri" panose="020F0502020204030204" pitchFamily="34" charset="0"/>
                <a:cs typeface="Calibri" panose="020F0502020204030204" pitchFamily="34" charset="0"/>
              </a:rPr>
              <a:t>“Plain English”:</a:t>
            </a:r>
          </a:p>
        </p:txBody>
      </p:sp>
      <p:graphicFrame>
        <p:nvGraphicFramePr>
          <p:cNvPr id="6" name="Content Placeholder 2">
            <a:extLst>
              <a:ext uri="{FF2B5EF4-FFF2-40B4-BE49-F238E27FC236}">
                <a16:creationId xmlns:a16="http://schemas.microsoft.com/office/drawing/2014/main" id="{30DFA539-4770-1AAD-8564-236024D6773B}"/>
              </a:ext>
            </a:extLst>
          </p:cNvPr>
          <p:cNvGraphicFramePr>
            <a:graphicFrameLocks noGrp="1"/>
          </p:cNvGraphicFramePr>
          <p:nvPr>
            <p:ph idx="1"/>
            <p:extLst>
              <p:ext uri="{D42A27DB-BD31-4B8C-83A1-F6EECF244321}">
                <p14:modId xmlns:p14="http://schemas.microsoft.com/office/powerpoint/2010/main" val="3147892742"/>
              </p:ext>
            </p:extLst>
          </p:nvPr>
        </p:nvGraphicFramePr>
        <p:xfrm>
          <a:off x="2093109" y="1867410"/>
          <a:ext cx="7373765" cy="4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C5D16AB-04B5-ED14-7BF2-14EEE752541D}"/>
              </a:ext>
            </a:extLst>
          </p:cNvPr>
          <p:cNvSpPr txBox="1"/>
          <p:nvPr/>
        </p:nvSpPr>
        <p:spPr>
          <a:xfrm>
            <a:off x="94160" y="6265819"/>
            <a:ext cx="9049840" cy="307777"/>
          </a:xfrm>
          <a:prstGeom prst="rect">
            <a:avLst/>
          </a:prstGeom>
          <a:noFill/>
        </p:spPr>
        <p:txBody>
          <a:bodyPr wrap="square" rtlCol="0">
            <a:spAutoFit/>
          </a:bodyPr>
          <a:lstStyle/>
          <a:p>
            <a:r>
              <a:rPr lang="en-US" sz="1400" dirty="0">
                <a:solidFill>
                  <a:prstClr val="black"/>
                </a:solidFill>
              </a:rPr>
              <a:t>Wayne C. Schiess, What Plain English Really Is, 9 Scribes J. Leg. Writing 43, 72 (2003–2004).</a:t>
            </a:r>
          </a:p>
        </p:txBody>
      </p:sp>
      <p:sp>
        <p:nvSpPr>
          <p:cNvPr id="5" name="Slide Number Placeholder 4">
            <a:extLst>
              <a:ext uri="{FF2B5EF4-FFF2-40B4-BE49-F238E27FC236}">
                <a16:creationId xmlns:a16="http://schemas.microsoft.com/office/drawing/2014/main" id="{5500EC29-A4E1-3C95-D158-B630FDAF3A61}"/>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224567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84" y="677861"/>
            <a:ext cx="7772400" cy="881460"/>
          </a:xfrm>
        </p:spPr>
        <p:txBody>
          <a:bodyPr>
            <a:normAutofit/>
          </a:bodyPr>
          <a:lstStyle/>
          <a:p>
            <a:r>
              <a:rPr lang="en-US" sz="4200" dirty="0">
                <a:latin typeface="+mn-lt"/>
              </a:rPr>
              <a:t>“Plain English” v. “Legalese”</a:t>
            </a:r>
          </a:p>
        </p:txBody>
      </p:sp>
      <p:sp>
        <p:nvSpPr>
          <p:cNvPr id="3" name="Content Placeholder 2"/>
          <p:cNvSpPr>
            <a:spLocks noGrp="1"/>
          </p:cNvSpPr>
          <p:nvPr>
            <p:ph idx="1"/>
          </p:nvPr>
        </p:nvSpPr>
        <p:spPr>
          <a:xfrm>
            <a:off x="2095500" y="1608464"/>
            <a:ext cx="7886700" cy="4571675"/>
          </a:xfrm>
        </p:spPr>
        <p:txBody>
          <a:bodyPr>
            <a:normAutofit/>
          </a:bodyPr>
          <a:lstStyle/>
          <a:p>
            <a:endParaRPr lang="en-US" sz="2400" dirty="0"/>
          </a:p>
          <a:p>
            <a:r>
              <a:rPr lang="en-US" sz="3500" dirty="0"/>
              <a:t>“Plain English” has mostly won out among appellate lawyers (I think) </a:t>
            </a:r>
          </a:p>
          <a:p>
            <a:r>
              <a:rPr lang="en-US" sz="3500" dirty="0"/>
              <a:t>But does “Plain English” actually win more?  </a:t>
            </a:r>
          </a:p>
          <a:p>
            <a:endParaRPr lang="en-US" sz="3500" dirty="0"/>
          </a:p>
        </p:txBody>
      </p:sp>
      <p:sp>
        <p:nvSpPr>
          <p:cNvPr id="4" name="Slide Number Placeholder 3">
            <a:extLst>
              <a:ext uri="{FF2B5EF4-FFF2-40B4-BE49-F238E27FC236}">
                <a16:creationId xmlns:a16="http://schemas.microsoft.com/office/drawing/2014/main" id="{48B0DFF8-5022-095F-5391-0E291B8ECEF2}"/>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56657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36" y="730679"/>
            <a:ext cx="7772400" cy="881460"/>
          </a:xfrm>
        </p:spPr>
        <p:txBody>
          <a:bodyPr>
            <a:normAutofit fontScale="90000"/>
          </a:bodyPr>
          <a:lstStyle/>
          <a:p>
            <a:r>
              <a:rPr lang="en-US" sz="3600" dirty="0">
                <a:latin typeface="+mj-lt"/>
              </a:rPr>
              <a:t>“</a:t>
            </a:r>
            <a:r>
              <a:rPr lang="en-US" sz="3600" dirty="0">
                <a:latin typeface="Calibri" panose="020F0502020204030204" pitchFamily="34" charset="0"/>
                <a:ea typeface="Calibri" panose="020F0502020204030204" pitchFamily="34" charset="0"/>
                <a:cs typeface="Calibri" panose="020F0502020204030204" pitchFamily="34" charset="0"/>
              </a:rPr>
              <a:t>Plain English” v. “Legalese”</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ontent Placeholder 2">
            <a:extLst>
              <a:ext uri="{FF2B5EF4-FFF2-40B4-BE49-F238E27FC236}">
                <a16:creationId xmlns:a16="http://schemas.microsoft.com/office/drawing/2014/main" id="{A33C4CFB-BD6B-893B-4FB1-6636A05AF980}"/>
              </a:ext>
            </a:extLst>
          </p:cNvPr>
          <p:cNvGraphicFramePr>
            <a:graphicFrameLocks noGrp="1"/>
          </p:cNvGraphicFramePr>
          <p:nvPr>
            <p:ph idx="1"/>
            <p:extLst>
              <p:ext uri="{D42A27DB-BD31-4B8C-83A1-F6EECF244321}">
                <p14:modId xmlns:p14="http://schemas.microsoft.com/office/powerpoint/2010/main" val="2369629382"/>
              </p:ext>
            </p:extLst>
          </p:nvPr>
        </p:nvGraphicFramePr>
        <p:xfrm>
          <a:off x="2075607" y="1715512"/>
          <a:ext cx="7690162" cy="433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FB3C3B4-EE18-87E5-7A0D-E6CECDA4C1D7}"/>
              </a:ext>
            </a:extLst>
          </p:cNvPr>
          <p:cNvSpPr txBox="1"/>
          <p:nvPr/>
        </p:nvSpPr>
        <p:spPr>
          <a:xfrm>
            <a:off x="75947" y="6257414"/>
            <a:ext cx="6724060" cy="523220"/>
          </a:xfrm>
          <a:prstGeom prst="rect">
            <a:avLst/>
          </a:prstGeom>
          <a:noFill/>
        </p:spPr>
        <p:txBody>
          <a:bodyPr wrap="square" rtlCol="0">
            <a:spAutoFit/>
          </a:bodyPr>
          <a:lstStyle/>
          <a:p>
            <a:r>
              <a:rPr lang="en-US" sz="1400" dirty="0">
                <a:solidFill>
                  <a:prstClr val="black"/>
                </a:solidFill>
              </a:rPr>
              <a:t>Sean Flammer, </a:t>
            </a:r>
            <a:r>
              <a:rPr lang="en-US" sz="1400" i="1" dirty="0">
                <a:solidFill>
                  <a:prstClr val="black"/>
                </a:solidFill>
              </a:rPr>
              <a:t>Persuading Judges: An Empirical Analysis of Writing Style, Persuasion, and the Use of Plain English</a:t>
            </a:r>
            <a:r>
              <a:rPr lang="en-US" sz="1400" dirty="0">
                <a:solidFill>
                  <a:prstClr val="black"/>
                </a:solidFill>
              </a:rPr>
              <a:t>, 16 Legal Writing 184 (2010).</a:t>
            </a:r>
          </a:p>
        </p:txBody>
      </p:sp>
      <p:sp>
        <p:nvSpPr>
          <p:cNvPr id="5" name="Slide Number Placeholder 4">
            <a:extLst>
              <a:ext uri="{FF2B5EF4-FFF2-40B4-BE49-F238E27FC236}">
                <a16:creationId xmlns:a16="http://schemas.microsoft.com/office/drawing/2014/main" id="{1810197C-2D3D-1153-0AB9-6319D861E30B}"/>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379828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29" y="929694"/>
            <a:ext cx="7772400" cy="881460"/>
          </a:xfrm>
        </p:spPr>
        <p:txBody>
          <a:bodyPr>
            <a:normAutofit/>
          </a:bodyPr>
          <a:lstStyle/>
          <a:p>
            <a:r>
              <a:rPr lang="en-US" sz="3800" dirty="0">
                <a:latin typeface="+mn-lt"/>
                <a:ea typeface="Calibri" panose="020F0502020204030204" pitchFamily="34" charset="0"/>
                <a:cs typeface="Calibri" panose="020F0502020204030204" pitchFamily="34" charset="0"/>
              </a:rPr>
              <a:t>“Plain English” v. “Legalese”</a:t>
            </a:r>
          </a:p>
        </p:txBody>
      </p:sp>
      <p:sp>
        <p:nvSpPr>
          <p:cNvPr id="3" name="Content Placeholder 2"/>
          <p:cNvSpPr>
            <a:spLocks noGrp="1"/>
          </p:cNvSpPr>
          <p:nvPr>
            <p:ph idx="1"/>
          </p:nvPr>
        </p:nvSpPr>
        <p:spPr>
          <a:xfrm>
            <a:off x="2157845" y="1608464"/>
            <a:ext cx="7886700" cy="4571675"/>
          </a:xfrm>
        </p:spPr>
        <p:txBody>
          <a:bodyPr>
            <a:normAutofit/>
          </a:bodyPr>
          <a:lstStyle/>
          <a:p>
            <a:endParaRPr lang="en-US" sz="2400" dirty="0"/>
          </a:p>
          <a:p>
            <a:r>
              <a:rPr lang="en-US" sz="2800" dirty="0">
                <a:ea typeface="Calibri" panose="020F0502020204030204" pitchFamily="34" charset="0"/>
                <a:cs typeface="Calibri" panose="020F0502020204030204" pitchFamily="34" charset="0"/>
              </a:rPr>
              <a:t>Judges overall preferred plain English to legalese  (66%/34%)</a:t>
            </a:r>
          </a:p>
          <a:p>
            <a:r>
              <a:rPr lang="en-US" sz="2800" dirty="0">
                <a:ea typeface="Calibri" panose="020F0502020204030204" pitchFamily="34" charset="0"/>
                <a:cs typeface="Calibri" panose="020F0502020204030204" pitchFamily="34" charset="0"/>
              </a:rPr>
              <a:t>Stronger preference (than the overall average) among	 federal judges (77%/23%) </a:t>
            </a:r>
          </a:p>
          <a:p>
            <a:pPr lvl="1"/>
            <a:endParaRPr lang="en-US" dirty="0">
              <a:latin typeface="+mn-lt"/>
            </a:endParaRPr>
          </a:p>
          <a:p>
            <a:endParaRPr lang="en-US" dirty="0">
              <a:latin typeface="+mn-lt"/>
            </a:endParaRPr>
          </a:p>
        </p:txBody>
      </p:sp>
      <p:sp>
        <p:nvSpPr>
          <p:cNvPr id="4" name="TextBox 3">
            <a:extLst>
              <a:ext uri="{FF2B5EF4-FFF2-40B4-BE49-F238E27FC236}">
                <a16:creationId xmlns:a16="http://schemas.microsoft.com/office/drawing/2014/main" id="{FFB3C3B4-EE18-87E5-7A0D-E6CECDA4C1D7}"/>
              </a:ext>
            </a:extLst>
          </p:cNvPr>
          <p:cNvSpPr txBox="1"/>
          <p:nvPr/>
        </p:nvSpPr>
        <p:spPr>
          <a:xfrm>
            <a:off x="108315" y="6209352"/>
            <a:ext cx="6724060" cy="523220"/>
          </a:xfrm>
          <a:prstGeom prst="rect">
            <a:avLst/>
          </a:prstGeom>
          <a:noFill/>
        </p:spPr>
        <p:txBody>
          <a:bodyPr wrap="square" rtlCol="0">
            <a:spAutoFit/>
          </a:bodyPr>
          <a:lstStyle/>
          <a:p>
            <a:r>
              <a:rPr lang="en-US" sz="1400" dirty="0">
                <a:solidFill>
                  <a:prstClr val="black"/>
                </a:solidFill>
              </a:rPr>
              <a:t>Sean Flammer, </a:t>
            </a:r>
            <a:r>
              <a:rPr lang="en-US" sz="1400" i="1" dirty="0">
                <a:solidFill>
                  <a:prstClr val="black"/>
                </a:solidFill>
              </a:rPr>
              <a:t>Persuading Judges: An Empirical Analysis of Writing Style, Persuasion, and the Use of Plain English</a:t>
            </a:r>
            <a:r>
              <a:rPr lang="en-US" sz="1400" dirty="0">
                <a:solidFill>
                  <a:prstClr val="black"/>
                </a:solidFill>
              </a:rPr>
              <a:t>, 16 Legal Writing 184 (2010).</a:t>
            </a:r>
          </a:p>
        </p:txBody>
      </p:sp>
      <p:sp>
        <p:nvSpPr>
          <p:cNvPr id="5" name="Slide Number Placeholder 4">
            <a:extLst>
              <a:ext uri="{FF2B5EF4-FFF2-40B4-BE49-F238E27FC236}">
                <a16:creationId xmlns:a16="http://schemas.microsoft.com/office/drawing/2014/main" id="{43EA59F5-80ED-4675-5A85-DE9B7D244EE7}"/>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71078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36" y="979183"/>
            <a:ext cx="7772400" cy="881460"/>
          </a:xfrm>
        </p:spPr>
        <p:txBody>
          <a:bodyPr>
            <a:noAutofit/>
          </a:bodyPr>
          <a:lstStyle/>
          <a:p>
            <a:r>
              <a:rPr lang="en-US" sz="4200" dirty="0">
                <a:latin typeface="+mn-lt"/>
              </a:rPr>
              <a:t>“Informal” v. “Legalese”</a:t>
            </a:r>
          </a:p>
        </p:txBody>
      </p:sp>
      <p:sp>
        <p:nvSpPr>
          <p:cNvPr id="3" name="Content Placeholder 2"/>
          <p:cNvSpPr>
            <a:spLocks noGrp="1"/>
          </p:cNvSpPr>
          <p:nvPr>
            <p:ph idx="1"/>
          </p:nvPr>
        </p:nvSpPr>
        <p:spPr>
          <a:xfrm>
            <a:off x="1866532" y="2034801"/>
            <a:ext cx="7886700" cy="4571675"/>
          </a:xfrm>
        </p:spPr>
        <p:txBody>
          <a:bodyPr>
            <a:normAutofit/>
          </a:bodyPr>
          <a:lstStyle/>
          <a:p>
            <a:endParaRPr lang="en-US" sz="2400" dirty="0"/>
          </a:p>
          <a:p>
            <a:r>
              <a:rPr lang="en-US" sz="2800" dirty="0">
                <a:solidFill>
                  <a:srgbClr val="00B050"/>
                </a:solidFill>
                <a:latin typeface="+mn-lt"/>
              </a:rPr>
              <a:t>Judges overall preferred informal to legalese  (58%/42%)</a:t>
            </a:r>
          </a:p>
          <a:p>
            <a:r>
              <a:rPr lang="en-US" sz="2800" dirty="0">
                <a:solidFill>
                  <a:srgbClr val="00B050"/>
                </a:solidFill>
                <a:latin typeface="+mn-lt"/>
              </a:rPr>
              <a:t>Female judges preferred informal to legalese (83%/17%) </a:t>
            </a:r>
          </a:p>
          <a:p>
            <a:r>
              <a:rPr lang="en-US" sz="2800" dirty="0">
                <a:solidFill>
                  <a:srgbClr val="FF0000"/>
                </a:solidFill>
                <a:latin typeface="+mn-lt"/>
              </a:rPr>
              <a:t>Rural judges preferred legalese to informal (55%/45%)</a:t>
            </a:r>
          </a:p>
          <a:p>
            <a:pPr lvl="1"/>
            <a:endParaRPr lang="en-US" dirty="0">
              <a:latin typeface="+mn-lt"/>
            </a:endParaRPr>
          </a:p>
          <a:p>
            <a:endParaRPr lang="en-US" dirty="0">
              <a:latin typeface="+mn-lt"/>
            </a:endParaRPr>
          </a:p>
          <a:p>
            <a:endParaRPr lang="en-US" dirty="0">
              <a:latin typeface="+mn-lt"/>
            </a:endParaRPr>
          </a:p>
        </p:txBody>
      </p:sp>
      <p:sp>
        <p:nvSpPr>
          <p:cNvPr id="5" name="Slide Number Placeholder 4">
            <a:extLst>
              <a:ext uri="{FF2B5EF4-FFF2-40B4-BE49-F238E27FC236}">
                <a16:creationId xmlns:a16="http://schemas.microsoft.com/office/drawing/2014/main" id="{7AC52741-A358-EEC5-2A17-E816EBE77963}"/>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6" name="TextBox 5">
            <a:extLst>
              <a:ext uri="{FF2B5EF4-FFF2-40B4-BE49-F238E27FC236}">
                <a16:creationId xmlns:a16="http://schemas.microsoft.com/office/drawing/2014/main" id="{B80BF743-558E-289B-C378-FF4CA343F31D}"/>
              </a:ext>
            </a:extLst>
          </p:cNvPr>
          <p:cNvSpPr txBox="1"/>
          <p:nvPr/>
        </p:nvSpPr>
        <p:spPr>
          <a:xfrm>
            <a:off x="75947" y="6257414"/>
            <a:ext cx="6724060" cy="523220"/>
          </a:xfrm>
          <a:prstGeom prst="rect">
            <a:avLst/>
          </a:prstGeom>
          <a:noFill/>
        </p:spPr>
        <p:txBody>
          <a:bodyPr wrap="square" rtlCol="0">
            <a:spAutoFit/>
          </a:bodyPr>
          <a:lstStyle/>
          <a:p>
            <a:r>
              <a:rPr lang="en-US" sz="1400" dirty="0">
                <a:solidFill>
                  <a:prstClr val="black"/>
                </a:solidFill>
              </a:rPr>
              <a:t>Sean Flammer, </a:t>
            </a:r>
            <a:r>
              <a:rPr lang="en-US" sz="1400" i="1" dirty="0">
                <a:solidFill>
                  <a:prstClr val="black"/>
                </a:solidFill>
              </a:rPr>
              <a:t>Persuading Judges: An Empirical Analysis of Writing Style, Persuasion, and the Use of Plain English</a:t>
            </a:r>
            <a:r>
              <a:rPr lang="en-US" sz="1400" dirty="0">
                <a:solidFill>
                  <a:prstClr val="black"/>
                </a:solidFill>
              </a:rPr>
              <a:t>, 16 Legal Writing 184 (2010).</a:t>
            </a:r>
          </a:p>
        </p:txBody>
      </p:sp>
    </p:spTree>
    <p:extLst>
      <p:ext uri="{BB962C8B-B14F-4D97-AF65-F5344CB8AC3E}">
        <p14:creationId xmlns:p14="http://schemas.microsoft.com/office/powerpoint/2010/main" val="369843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02" y="727004"/>
            <a:ext cx="9208735" cy="881460"/>
          </a:xfrm>
        </p:spPr>
        <p:txBody>
          <a:bodyPr>
            <a:noAutofit/>
          </a:bodyPr>
          <a:lstStyle/>
          <a:p>
            <a:r>
              <a:rPr lang="en-US" sz="3200" dirty="0">
                <a:latin typeface="+mn-lt"/>
              </a:rPr>
              <a:t>Readability/ “Plain English” v. “Legalese”</a:t>
            </a:r>
          </a:p>
        </p:txBody>
      </p:sp>
      <p:sp>
        <p:nvSpPr>
          <p:cNvPr id="3" name="Content Placeholder 2"/>
          <p:cNvSpPr>
            <a:spLocks noGrp="1"/>
          </p:cNvSpPr>
          <p:nvPr>
            <p:ph idx="1"/>
          </p:nvPr>
        </p:nvSpPr>
        <p:spPr>
          <a:xfrm>
            <a:off x="2157845" y="1608464"/>
            <a:ext cx="7886700" cy="4571675"/>
          </a:xfrm>
        </p:spPr>
        <p:txBody>
          <a:bodyPr>
            <a:normAutofit fontScale="92500"/>
          </a:bodyPr>
          <a:lstStyle/>
          <a:p>
            <a:endParaRPr lang="en-US" sz="2400" dirty="0"/>
          </a:p>
          <a:p>
            <a:r>
              <a:rPr lang="en-US" sz="2800" dirty="0"/>
              <a:t>Trend evidence:   Empirical studies of trends in readability (without trying to tie to win rates) have mixed results </a:t>
            </a:r>
          </a:p>
          <a:p>
            <a:r>
              <a:rPr lang="en-US" sz="2800" dirty="0"/>
              <a:t>Supreme court briefs: 2010 study (of briefs from 1970-2004) found facts and summary of argument becoming more readable; argument less  </a:t>
            </a:r>
          </a:p>
          <a:p>
            <a:r>
              <a:rPr lang="en-US" sz="2800" dirty="0"/>
              <a:t>More drift away from legalese, past Plain English,  and towards informality in 2023?  </a:t>
            </a:r>
          </a:p>
          <a:p>
            <a:endParaRPr lang="en-US" sz="2800" dirty="0"/>
          </a:p>
        </p:txBody>
      </p:sp>
      <p:sp>
        <p:nvSpPr>
          <p:cNvPr id="4" name="Slide Number Placeholder 3">
            <a:extLst>
              <a:ext uri="{FF2B5EF4-FFF2-40B4-BE49-F238E27FC236}">
                <a16:creationId xmlns:a16="http://schemas.microsoft.com/office/drawing/2014/main" id="{F5CD0EF1-559C-E4E8-11B4-47A603C62961}"/>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5" name="TextBox 4">
            <a:extLst>
              <a:ext uri="{FF2B5EF4-FFF2-40B4-BE49-F238E27FC236}">
                <a16:creationId xmlns:a16="http://schemas.microsoft.com/office/drawing/2014/main" id="{222D313D-AE31-49B5-2868-6C2401A3FF8F}"/>
              </a:ext>
            </a:extLst>
          </p:cNvPr>
          <p:cNvSpPr txBox="1"/>
          <p:nvPr/>
        </p:nvSpPr>
        <p:spPr>
          <a:xfrm>
            <a:off x="113288" y="6160901"/>
            <a:ext cx="9402945" cy="523220"/>
          </a:xfrm>
          <a:prstGeom prst="rect">
            <a:avLst/>
          </a:prstGeom>
          <a:noFill/>
        </p:spPr>
        <p:txBody>
          <a:bodyPr wrap="square" rtlCol="0">
            <a:spAutoFit/>
          </a:bodyPr>
          <a:lstStyle/>
          <a:p>
            <a:r>
              <a:rPr lang="en-US" sz="1400" dirty="0">
                <a:solidFill>
                  <a:prstClr val="black"/>
                </a:solidFill>
              </a:rPr>
              <a:t>Brady Coleman &amp; Quy Phung, </a:t>
            </a:r>
            <a:r>
              <a:rPr lang="en-US" sz="1400" i="1" dirty="0">
                <a:solidFill>
                  <a:prstClr val="black"/>
                </a:solidFill>
              </a:rPr>
              <a:t>The Language of Supreme Court Briefs: A Large-Scale Quantitative Investigation</a:t>
            </a:r>
            <a:r>
              <a:rPr lang="en-US" sz="1400" dirty="0">
                <a:solidFill>
                  <a:prstClr val="black"/>
                </a:solidFill>
              </a:rPr>
              <a:t>, 11 J. App. Prac. &amp; Process 75 (2010).</a:t>
            </a:r>
          </a:p>
        </p:txBody>
      </p:sp>
    </p:spTree>
    <p:extLst>
      <p:ext uri="{BB962C8B-B14F-4D97-AF65-F5344CB8AC3E}">
        <p14:creationId xmlns:p14="http://schemas.microsoft.com/office/powerpoint/2010/main" val="1696579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53" y="881142"/>
            <a:ext cx="7772400" cy="881460"/>
          </a:xfrm>
        </p:spPr>
        <p:txBody>
          <a:bodyPr>
            <a:normAutofit/>
          </a:bodyPr>
          <a:lstStyle/>
          <a:p>
            <a:r>
              <a:rPr lang="en-US" sz="4200" dirty="0">
                <a:latin typeface="+mn-lt"/>
              </a:rPr>
              <a:t>Sentence Length</a:t>
            </a:r>
          </a:p>
        </p:txBody>
      </p:sp>
      <p:sp>
        <p:nvSpPr>
          <p:cNvPr id="3" name="Content Placeholder 2"/>
          <p:cNvSpPr>
            <a:spLocks noGrp="1"/>
          </p:cNvSpPr>
          <p:nvPr>
            <p:ph idx="1"/>
          </p:nvPr>
        </p:nvSpPr>
        <p:spPr>
          <a:xfrm>
            <a:off x="2157845" y="1608464"/>
            <a:ext cx="7886700" cy="4571675"/>
          </a:xfrm>
        </p:spPr>
        <p:txBody>
          <a:bodyPr>
            <a:normAutofit fontScale="62500" lnSpcReduction="20000"/>
          </a:bodyPr>
          <a:lstStyle/>
          <a:p>
            <a:pPr>
              <a:buFont typeface="Arial" panose="020B0604020202020204" pitchFamily="34" charset="0"/>
              <a:buChar char="•"/>
            </a:pPr>
            <a:endParaRPr lang="en-US" dirty="0">
              <a:latin typeface="+mn-lt"/>
            </a:endParaRPr>
          </a:p>
          <a:p>
            <a:pPr>
              <a:buFont typeface="Arial" panose="020B0604020202020204" pitchFamily="34" charset="0"/>
              <a:buChar char="•"/>
            </a:pPr>
            <a:endParaRPr lang="en-US" sz="3000" dirty="0"/>
          </a:p>
          <a:p>
            <a:r>
              <a:rPr lang="en-US" sz="4500" dirty="0"/>
              <a:t>One aspect of readability, isolated </a:t>
            </a:r>
          </a:p>
          <a:p>
            <a:pPr>
              <a:buFont typeface="Arial" panose="020B0604020202020204" pitchFamily="34" charset="0"/>
              <a:buChar char="•"/>
            </a:pPr>
            <a:endParaRPr lang="en-US" sz="4500" dirty="0"/>
          </a:p>
          <a:p>
            <a:pPr>
              <a:buFont typeface="Arial" panose="020B0604020202020204" pitchFamily="34" charset="0"/>
              <a:buChar char="•"/>
            </a:pPr>
            <a:r>
              <a:rPr lang="en-US" sz="4500" dirty="0"/>
              <a:t>Conventional wisdom would be that shorter sentences are better and easier to comprehend  </a:t>
            </a:r>
          </a:p>
          <a:p>
            <a:pPr>
              <a:buFont typeface="Arial" panose="020B0604020202020204" pitchFamily="34" charset="0"/>
              <a:buChar char="•"/>
            </a:pPr>
            <a:endParaRPr lang="en-US" sz="4500" dirty="0"/>
          </a:p>
          <a:p>
            <a:pPr>
              <a:buFont typeface="Arial" panose="020B0604020202020204" pitchFamily="34" charset="0"/>
              <a:buChar char="•"/>
            </a:pPr>
            <a:r>
              <a:rPr lang="en-US" sz="4500" dirty="0"/>
              <a:t>[Side note:  could reading ease be a downside if merits are weak?   No studies on deliberate opacity as a weak-case strategy.] </a:t>
            </a:r>
            <a:endParaRPr lang="en-US" sz="2800" dirty="0"/>
          </a:p>
        </p:txBody>
      </p:sp>
      <p:sp>
        <p:nvSpPr>
          <p:cNvPr id="4" name="Slide Number Placeholder 3">
            <a:extLst>
              <a:ext uri="{FF2B5EF4-FFF2-40B4-BE49-F238E27FC236}">
                <a16:creationId xmlns:a16="http://schemas.microsoft.com/office/drawing/2014/main" id="{46A49A5E-614A-EAC0-7B71-752CF1FA5B6D}"/>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32731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81194" y="702156"/>
            <a:ext cx="11029616" cy="1188720"/>
          </a:xfrm>
        </p:spPr>
        <p:txBody>
          <a:bodyPr>
            <a:normAutofit/>
          </a:bodyPr>
          <a:lstStyle/>
          <a:p>
            <a:r>
              <a:rPr lang="en-US" sz="4200" dirty="0">
                <a:latin typeface="+mn-lt"/>
                <a:ea typeface="Calibri" panose="020F0502020204030204" pitchFamily="34" charset="0"/>
                <a:cs typeface="Calibri" panose="020F0502020204030204" pitchFamily="34" charset="0"/>
              </a:rPr>
              <a:t>Introduction, Sources, Credits</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423914"/>
            <a:ext cx="1052510" cy="365125"/>
          </a:xfrm>
        </p:spPr>
        <p:txBody>
          <a:bodyPr>
            <a:normAutofit/>
          </a:bodyPr>
          <a:lstStyle/>
          <a:p>
            <a:pPr>
              <a:spcAft>
                <a:spcPts val="600"/>
              </a:spcAft>
            </a:pPr>
            <a:fld id="{BBC3459C-2C77-6242-A1E4-D57C8A4357D9}" type="slidenum">
              <a:rPr lang="en-US" smtClean="0"/>
              <a:pPr>
                <a:spcAft>
                  <a:spcPts val="600"/>
                </a:spcAft>
              </a:pPr>
              <a:t>3</a:t>
            </a:fld>
            <a:endParaRPr lang="en-US"/>
          </a:p>
        </p:txBody>
      </p:sp>
      <p:graphicFrame>
        <p:nvGraphicFramePr>
          <p:cNvPr id="10" name="Content Placeholder 7">
            <a:extLst>
              <a:ext uri="{FF2B5EF4-FFF2-40B4-BE49-F238E27FC236}">
                <a16:creationId xmlns:a16="http://schemas.microsoft.com/office/drawing/2014/main" id="{CA353A35-4410-DB22-B939-679700C57B75}"/>
              </a:ext>
            </a:extLst>
          </p:cNvPr>
          <p:cNvGraphicFramePr>
            <a:graphicFrameLocks noGrp="1"/>
          </p:cNvGraphicFramePr>
          <p:nvPr>
            <p:ph idx="1"/>
            <p:extLst>
              <p:ext uri="{D42A27DB-BD31-4B8C-83A1-F6EECF244321}">
                <p14:modId xmlns:p14="http://schemas.microsoft.com/office/powerpoint/2010/main" val="175547194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408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69" y="848773"/>
            <a:ext cx="7772400" cy="881460"/>
          </a:xfrm>
        </p:spPr>
        <p:txBody>
          <a:bodyPr>
            <a:noAutofit/>
          </a:bodyPr>
          <a:lstStyle/>
          <a:p>
            <a:r>
              <a:rPr lang="en-US" sz="3800" dirty="0">
                <a:latin typeface="+mn-lt"/>
              </a:rPr>
              <a:t>Study:  Does Lawyering Matter? </a:t>
            </a:r>
          </a:p>
        </p:txBody>
      </p:sp>
      <p:sp>
        <p:nvSpPr>
          <p:cNvPr id="3" name="Content Placeholder 2"/>
          <p:cNvSpPr>
            <a:spLocks noGrp="1"/>
          </p:cNvSpPr>
          <p:nvPr>
            <p:ph idx="1"/>
          </p:nvPr>
        </p:nvSpPr>
        <p:spPr>
          <a:xfrm>
            <a:off x="1221897" y="1608464"/>
            <a:ext cx="9451498" cy="4571675"/>
          </a:xfrm>
        </p:spPr>
        <p:txBody>
          <a:bodyPr>
            <a:normAutofit/>
          </a:bodyPr>
          <a:lstStyle/>
          <a:p>
            <a:pPr>
              <a:buFont typeface="Arial" panose="020B0604020202020204" pitchFamily="34" charset="0"/>
              <a:buChar char="•"/>
            </a:pPr>
            <a:r>
              <a:rPr lang="en-US" sz="2800" dirty="0"/>
              <a:t>2022 </a:t>
            </a:r>
            <a:r>
              <a:rPr lang="en-US" sz="2800" i="1" dirty="0"/>
              <a:t>Texas Law Review</a:t>
            </a:r>
            <a:r>
              <a:rPr lang="en-US" sz="2800" dirty="0"/>
              <a:t> essay studied several different LRW topics seeking correlations with win chances </a:t>
            </a:r>
          </a:p>
          <a:p>
            <a:pPr>
              <a:buFont typeface="Arial" panose="020B0604020202020204" pitchFamily="34" charset="0"/>
              <a:buChar char="•"/>
            </a:pPr>
            <a:r>
              <a:rPr lang="en-US" sz="2800" dirty="0"/>
              <a:t>Used machine-learning &amp; textual-analysis methods  </a:t>
            </a:r>
          </a:p>
          <a:p>
            <a:pPr>
              <a:buFont typeface="Arial" panose="020B0604020202020204" pitchFamily="34" charset="0"/>
              <a:buChar char="•"/>
            </a:pPr>
            <a:r>
              <a:rPr lang="en-US" sz="2800" dirty="0"/>
              <a:t>Attempted </a:t>
            </a:r>
            <a:r>
              <a:rPr lang="en-US" sz="2800" i="1" dirty="0"/>
              <a:t>inter alia</a:t>
            </a:r>
            <a:r>
              <a:rPr lang="en-US" sz="2800" dirty="0"/>
              <a:t> to test some legal-writing conventional wisdom</a:t>
            </a:r>
          </a:p>
        </p:txBody>
      </p:sp>
      <p:sp>
        <p:nvSpPr>
          <p:cNvPr id="5" name="TextBox 4">
            <a:extLst>
              <a:ext uri="{FF2B5EF4-FFF2-40B4-BE49-F238E27FC236}">
                <a16:creationId xmlns:a16="http://schemas.microsoft.com/office/drawing/2014/main" id="{F9ECF505-69B3-4D88-9A61-1B656BE12941}"/>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
        <p:nvSpPr>
          <p:cNvPr id="4" name="Slide Number Placeholder 3">
            <a:extLst>
              <a:ext uri="{FF2B5EF4-FFF2-40B4-BE49-F238E27FC236}">
                <a16:creationId xmlns:a16="http://schemas.microsoft.com/office/drawing/2014/main" id="{C52812B2-8DAE-518F-054E-F30279BC68FB}"/>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519022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68" y="606012"/>
            <a:ext cx="7772400" cy="881460"/>
          </a:xfrm>
        </p:spPr>
        <p:txBody>
          <a:bodyPr>
            <a:normAutofit/>
          </a:bodyPr>
          <a:lstStyle/>
          <a:p>
            <a:r>
              <a:rPr lang="en-US" sz="3800" dirty="0">
                <a:latin typeface="+mn-lt"/>
              </a:rPr>
              <a:t>Study:  Does Lawyering Matter?</a:t>
            </a:r>
          </a:p>
        </p:txBody>
      </p:sp>
      <p:sp>
        <p:nvSpPr>
          <p:cNvPr id="3" name="Content Placeholder 2"/>
          <p:cNvSpPr>
            <a:spLocks noGrp="1"/>
          </p:cNvSpPr>
          <p:nvPr>
            <p:ph idx="1"/>
          </p:nvPr>
        </p:nvSpPr>
        <p:spPr>
          <a:xfrm>
            <a:off x="1262358" y="1608464"/>
            <a:ext cx="9516233" cy="4571675"/>
          </a:xfrm>
        </p:spPr>
        <p:txBody>
          <a:bodyPr>
            <a:normAutofit fontScale="92500"/>
          </a:bodyPr>
          <a:lstStyle/>
          <a:p>
            <a:pPr>
              <a:buFont typeface="Arial" panose="020B0604020202020204" pitchFamily="34" charset="0"/>
              <a:buChar char="•"/>
            </a:pPr>
            <a:endParaRPr lang="en-US" sz="2800" dirty="0"/>
          </a:p>
          <a:p>
            <a:pPr>
              <a:buFont typeface="Arial" panose="020B0604020202020204" pitchFamily="34" charset="0"/>
              <a:buChar char="•"/>
            </a:pPr>
            <a:r>
              <a:rPr lang="en-US" sz="2800" dirty="0"/>
              <a:t>Authors gathered database of summary-judgment motions and responses in 444 employment-law cases in federal court.</a:t>
            </a:r>
          </a:p>
          <a:p>
            <a:pPr>
              <a:buFont typeface="Arial" panose="020B0604020202020204" pitchFamily="34" charset="0"/>
              <a:buChar char="•"/>
            </a:pPr>
            <a:r>
              <a:rPr lang="en-US" sz="2800" dirty="0"/>
              <a:t>Excluded briefs when motion was granted only in part.</a:t>
            </a:r>
          </a:p>
          <a:p>
            <a:pPr>
              <a:buFont typeface="Arial" panose="020B0604020202020204" pitchFamily="34" charset="0"/>
              <a:buChar char="•"/>
            </a:pPr>
            <a:r>
              <a:rPr lang="en-US" sz="2800" dirty="0"/>
              <a:t>Applied various statistical/ data analysis methods to see what characteristics did or didn’t correlate with winning</a:t>
            </a:r>
          </a:p>
          <a:p>
            <a:pPr>
              <a:buFont typeface="Arial" panose="020B0604020202020204" pitchFamily="34" charset="0"/>
              <a:buChar char="•"/>
            </a:pPr>
            <a:r>
              <a:rPr lang="en-US" sz="2800" dirty="0"/>
              <a:t>Also examined controls (court, type of suit, </a:t>
            </a:r>
            <a:r>
              <a:rPr lang="en-US" sz="2800" i="1" dirty="0"/>
              <a:t>pro se </a:t>
            </a:r>
            <a:r>
              <a:rPr lang="en-US" sz="2800" dirty="0"/>
              <a:t>status)—none affected the validity of the results  </a:t>
            </a:r>
          </a:p>
          <a:p>
            <a:pPr>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139CC1B3-D60E-6ADE-154F-BDE558016283}"/>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8" name="TextBox 7">
            <a:extLst>
              <a:ext uri="{FF2B5EF4-FFF2-40B4-BE49-F238E27FC236}">
                <a16:creationId xmlns:a16="http://schemas.microsoft.com/office/drawing/2014/main" id="{F7C5CE72-3581-F093-2BBA-2C3B0B8D2134}"/>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4250025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84" y="832590"/>
            <a:ext cx="7772400" cy="881460"/>
          </a:xfrm>
        </p:spPr>
        <p:txBody>
          <a:bodyPr>
            <a:noAutofit/>
          </a:bodyPr>
          <a:lstStyle/>
          <a:p>
            <a:r>
              <a:rPr lang="en-US" sz="3800" dirty="0">
                <a:latin typeface="+mn-lt"/>
              </a:rPr>
              <a:t>Writing and Research Matter</a:t>
            </a:r>
          </a:p>
        </p:txBody>
      </p:sp>
      <p:sp>
        <p:nvSpPr>
          <p:cNvPr id="3" name="Content Placeholder 2"/>
          <p:cNvSpPr>
            <a:spLocks noGrp="1"/>
          </p:cNvSpPr>
          <p:nvPr>
            <p:ph idx="1"/>
          </p:nvPr>
        </p:nvSpPr>
        <p:spPr>
          <a:xfrm>
            <a:off x="2157845" y="1608464"/>
            <a:ext cx="7886700" cy="4571675"/>
          </a:xfrm>
        </p:spPr>
        <p:txBody>
          <a:bodyPr>
            <a:normAutofit/>
          </a:bodyPr>
          <a:lstStyle/>
          <a:p>
            <a:pPr>
              <a:buFont typeface="Arial" panose="020B0604020202020204" pitchFamily="34" charset="0"/>
              <a:buChar char="•"/>
            </a:pPr>
            <a:endParaRPr lang="en-US" sz="2800" dirty="0"/>
          </a:p>
          <a:p>
            <a:pPr>
              <a:buFont typeface="Arial" panose="020B0604020202020204" pitchFamily="34" charset="0"/>
              <a:buChar char="•"/>
            </a:pPr>
            <a:r>
              <a:rPr lang="en-US" sz="2800" dirty="0"/>
              <a:t>One big conclusion was—yes, research &amp; writing matters </a:t>
            </a:r>
          </a:p>
          <a:p>
            <a:pPr>
              <a:buFont typeface="Arial" panose="020B0604020202020204" pitchFamily="34" charset="0"/>
              <a:buChar char="•"/>
            </a:pPr>
            <a:r>
              <a:rPr lang="en-US" sz="2800" dirty="0"/>
              <a:t>Study found various degrees of correlation for particular differences, from zero to fairly strong</a:t>
            </a:r>
          </a:p>
          <a:p>
            <a:pPr>
              <a:buFont typeface="Arial" panose="020B0604020202020204" pitchFamily="34" charset="0"/>
              <a:buChar char="•"/>
            </a:pPr>
            <a:r>
              <a:rPr lang="en-US" sz="2800" dirty="0"/>
              <a:t>Will mention several of these  </a:t>
            </a:r>
          </a:p>
          <a:p>
            <a:pPr>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5434A3E5-6A59-E5A9-F32B-98907A9428CB}"/>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8" name="TextBox 7">
            <a:extLst>
              <a:ext uri="{FF2B5EF4-FFF2-40B4-BE49-F238E27FC236}">
                <a16:creationId xmlns:a16="http://schemas.microsoft.com/office/drawing/2014/main" id="{9235FB80-FCCA-D143-B3B6-25ECC895B255}"/>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3228988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692" y="881141"/>
            <a:ext cx="7772400" cy="881460"/>
          </a:xfrm>
        </p:spPr>
        <p:txBody>
          <a:bodyPr>
            <a:normAutofit/>
          </a:bodyPr>
          <a:lstStyle/>
          <a:p>
            <a:r>
              <a:rPr lang="en-US" sz="4200" dirty="0">
                <a:latin typeface="+mn-lt"/>
              </a:rPr>
              <a:t>Sentence Length </a:t>
            </a:r>
          </a:p>
        </p:txBody>
      </p:sp>
      <p:sp>
        <p:nvSpPr>
          <p:cNvPr id="3" name="Content Placeholder 2"/>
          <p:cNvSpPr>
            <a:spLocks noGrp="1"/>
          </p:cNvSpPr>
          <p:nvPr>
            <p:ph idx="1"/>
          </p:nvPr>
        </p:nvSpPr>
        <p:spPr>
          <a:xfrm>
            <a:off x="2157845" y="1608464"/>
            <a:ext cx="7886700" cy="4571675"/>
          </a:xfrm>
        </p:spPr>
        <p:txBody>
          <a:bodyPr>
            <a:normAutofit/>
          </a:bodyPr>
          <a:lstStyle/>
          <a:p>
            <a:pPr>
              <a:buFont typeface="Arial" panose="020B0604020202020204" pitchFamily="34" charset="0"/>
              <a:buChar char="•"/>
            </a:pPr>
            <a:endParaRPr lang="en-US" sz="2800" dirty="0"/>
          </a:p>
          <a:p>
            <a:pPr>
              <a:buFont typeface="Arial" panose="020B0604020202020204" pitchFamily="34" charset="0"/>
              <a:buChar char="•"/>
            </a:pPr>
            <a:r>
              <a:rPr lang="en-US" sz="2800" dirty="0"/>
              <a:t>Conventional writing wisdom suggests shorter sentences are better </a:t>
            </a:r>
          </a:p>
          <a:p>
            <a:pPr>
              <a:buFont typeface="Arial" panose="020B0604020202020204" pitchFamily="34" charset="0"/>
              <a:buChar char="•"/>
            </a:pPr>
            <a:r>
              <a:rPr lang="en-US" sz="2800" dirty="0" err="1"/>
              <a:t>Tippett</a:t>
            </a:r>
            <a:r>
              <a:rPr lang="en-US" sz="2800" i="1" dirty="0"/>
              <a:t> </a:t>
            </a:r>
            <a:r>
              <a:rPr lang="en-US" sz="2800" dirty="0"/>
              <a:t>article found no correlation between sentence length and winning  (.000) </a:t>
            </a:r>
            <a:endParaRPr lang="en-US" sz="2800" i="1" dirty="0"/>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
        <p:nvSpPr>
          <p:cNvPr id="5" name="Slide Number Placeholder 4">
            <a:extLst>
              <a:ext uri="{FF2B5EF4-FFF2-40B4-BE49-F238E27FC236}">
                <a16:creationId xmlns:a16="http://schemas.microsoft.com/office/drawing/2014/main" id="{FAD50242-3963-B25C-C65C-8188E99B7F42}"/>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7" name="TextBox 6">
            <a:extLst>
              <a:ext uri="{FF2B5EF4-FFF2-40B4-BE49-F238E27FC236}">
                <a16:creationId xmlns:a16="http://schemas.microsoft.com/office/drawing/2014/main" id="{5206398C-6413-BD37-AACD-71036E66631F}"/>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3504179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a:bodyPr>
          <a:lstStyle/>
          <a:p>
            <a:br>
              <a:rPr lang="en-US" sz="4800" b="0" kern="1200" cap="all" dirty="0">
                <a:solidFill>
                  <a:schemeClr val="tx2"/>
                </a:solidFill>
                <a:latin typeface="+mj-lt"/>
                <a:ea typeface="+mj-ea"/>
                <a:cs typeface="+mj-cs"/>
              </a:rPr>
            </a:br>
            <a:r>
              <a:rPr lang="en-US" sz="4800" b="0" kern="1200" cap="all" dirty="0">
                <a:solidFill>
                  <a:schemeClr val="tx2"/>
                </a:solidFill>
                <a:latin typeface="+mj-lt"/>
                <a:ea typeface="+mj-ea"/>
                <a:cs typeface="+mj-cs"/>
              </a:rPr>
              <a:t>Authority &amp; Citation  </a:t>
            </a:r>
            <a:br>
              <a:rPr lang="en-US" sz="4800" b="0" kern="1200" cap="all" dirty="0">
                <a:solidFill>
                  <a:schemeClr val="tx2"/>
                </a:solidFill>
                <a:latin typeface="+mj-lt"/>
                <a:ea typeface="+mj-ea"/>
                <a:cs typeface="+mj-cs"/>
              </a:rPr>
            </a:br>
            <a:endParaRPr lang="en-US" sz="4800" b="0" kern="1200" cap="all" dirty="0">
              <a:solidFill>
                <a:schemeClr val="tx2"/>
              </a:solidFill>
              <a:latin typeface="+mj-lt"/>
              <a:ea typeface="+mj-ea"/>
              <a:cs typeface="+mj-cs"/>
            </a:endParaRP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BC3459C-2C77-6242-A1E4-D57C8A4357D9}"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34</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105753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2373" y="811167"/>
            <a:ext cx="9160184" cy="1154097"/>
          </a:xfrm>
        </p:spPr>
        <p:txBody>
          <a:bodyPr>
            <a:noAutofit/>
          </a:bodyPr>
          <a:lstStyle/>
          <a:p>
            <a:r>
              <a:rPr lang="en-US" sz="3200" dirty="0">
                <a:latin typeface="+mn-lt"/>
                <a:ea typeface="Calibri" panose="020F0502020204030204" pitchFamily="34" charset="0"/>
                <a:cs typeface="Calibri" panose="020F0502020204030204" pitchFamily="34" charset="0"/>
              </a:rPr>
              <a:t>Does Lawyering Matter?  Citations Do.</a:t>
            </a:r>
            <a:br>
              <a:rPr lang="en-US" sz="3200" dirty="0">
                <a:latin typeface="+mn-lt"/>
                <a:ea typeface="Calibri" panose="020F0502020204030204" pitchFamily="34" charset="0"/>
                <a:cs typeface="Calibri" panose="020F0502020204030204" pitchFamily="34" charset="0"/>
              </a:rPr>
            </a:br>
            <a:endParaRPr lang="en-US" sz="3200" dirty="0">
              <a:latin typeface="+mn-lt"/>
              <a:ea typeface="Calibri" panose="020F0502020204030204" pitchFamily="34" charset="0"/>
              <a:cs typeface="Calibri" panose="020F0502020204030204" pitchFamily="34" charset="0"/>
            </a:endParaRPr>
          </a:p>
        </p:txBody>
      </p:sp>
      <p:sp>
        <p:nvSpPr>
          <p:cNvPr id="8" name="Content Placeholder 7"/>
          <p:cNvSpPr>
            <a:spLocks noGrp="1"/>
          </p:cNvSpPr>
          <p:nvPr>
            <p:ph idx="1"/>
          </p:nvPr>
        </p:nvSpPr>
        <p:spPr>
          <a:xfrm>
            <a:off x="2038350" y="2170002"/>
            <a:ext cx="8229600" cy="4525963"/>
          </a:xfrm>
        </p:spPr>
        <p:txBody>
          <a:bodyPr>
            <a:normAutofit/>
          </a:bodyPr>
          <a:lstStyle/>
          <a:p>
            <a:pPr lvl="1">
              <a:buFont typeface="Arial" panose="020B0604020202020204" pitchFamily="34" charset="0"/>
              <a:buChar char="•"/>
            </a:pPr>
            <a:r>
              <a:rPr lang="en-US" sz="2800" dirty="0"/>
              <a:t>The </a:t>
            </a:r>
            <a:r>
              <a:rPr lang="en-US" sz="2800" i="1" dirty="0"/>
              <a:t>Does Lawyering Matter? </a:t>
            </a:r>
            <a:r>
              <a:rPr lang="en-US" sz="2800" dirty="0"/>
              <a:t>article found </a:t>
            </a:r>
            <a:r>
              <a:rPr lang="en-US" sz="2800" dirty="0">
                <a:latin typeface="+mj-lt"/>
              </a:rPr>
              <a:t>that:</a:t>
            </a:r>
          </a:p>
          <a:p>
            <a:pPr lvl="1">
              <a:buFont typeface="Arial" panose="020B0604020202020204" pitchFamily="34" charset="0"/>
              <a:buChar char="•"/>
            </a:pPr>
            <a:endParaRPr lang="en-US" sz="2800" dirty="0">
              <a:latin typeface="+mj-lt"/>
            </a:endParaRPr>
          </a:p>
          <a:p>
            <a:pPr lvl="1">
              <a:buFont typeface="Arial" panose="020B0604020202020204" pitchFamily="34" charset="0"/>
              <a:buChar char="•"/>
            </a:pPr>
            <a:r>
              <a:rPr lang="en-US" sz="2600" dirty="0">
                <a:latin typeface="+mj-lt"/>
              </a:rPr>
              <a:t> “. . . . [T]he strongest results involved the citations themselves, suggesting that legal research plays a central role in brief writing. . .”  </a:t>
            </a:r>
          </a:p>
          <a:p>
            <a:pPr lvl="1">
              <a:buFont typeface="Arial" panose="020B0604020202020204" pitchFamily="34" charset="0"/>
              <a:buChar char="•"/>
            </a:pPr>
            <a:endParaRPr lang="en-US" sz="32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fld id="{BBC3459C-2C77-6242-A1E4-D57C8A4357D9}" type="slidenum">
              <a:rPr lang="en-US" smtClean="0"/>
              <a:t>35</a:t>
            </a:fld>
            <a:endParaRPr lang="en-US"/>
          </a:p>
        </p:txBody>
      </p:sp>
      <p:sp>
        <p:nvSpPr>
          <p:cNvPr id="9" name="TextBox 8">
            <a:extLst>
              <a:ext uri="{FF2B5EF4-FFF2-40B4-BE49-F238E27FC236}">
                <a16:creationId xmlns:a16="http://schemas.microsoft.com/office/drawing/2014/main" id="{84E595B1-58BF-7AA5-9E50-B53A3A438BE7}"/>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1908608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itle 6"/>
          <p:cNvSpPr>
            <a:spLocks noGrp="1"/>
          </p:cNvSpPr>
          <p:nvPr>
            <p:ph type="title"/>
          </p:nvPr>
        </p:nvSpPr>
        <p:spPr>
          <a:xfrm>
            <a:off x="609906" y="702155"/>
            <a:ext cx="3539947" cy="3125378"/>
          </a:xfrm>
        </p:spPr>
        <p:txBody>
          <a:bodyPr>
            <a:normAutofit/>
          </a:bodyPr>
          <a:lstStyle/>
          <a:p>
            <a:r>
              <a:rPr lang="en-US" sz="3800" dirty="0">
                <a:latin typeface="+mn-lt"/>
                <a:ea typeface="Calibri" panose="020F0502020204030204" pitchFamily="34" charset="0"/>
                <a:cs typeface="Calibri" panose="020F0502020204030204" pitchFamily="34" charset="0"/>
              </a:rPr>
              <a:t>How Does Citation Matter? </a:t>
            </a:r>
          </a:p>
        </p:txBody>
      </p:sp>
      <p:sp>
        <p:nvSpPr>
          <p:cNvPr id="15" name="Rectangle 14">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p:cNvSpPr>
            <a:spLocks noGrp="1"/>
          </p:cNvSpPr>
          <p:nvPr>
            <p:ph idx="1"/>
          </p:nvPr>
        </p:nvSpPr>
        <p:spPr>
          <a:xfrm>
            <a:off x="4936763" y="1327702"/>
            <a:ext cx="6359717" cy="3681268"/>
          </a:xfrm>
        </p:spPr>
        <p:txBody>
          <a:bodyPr>
            <a:normAutofit fontScale="77500" lnSpcReduction="20000"/>
          </a:bodyPr>
          <a:lstStyle/>
          <a:p>
            <a:pPr marL="422100" lvl="1" indent="-205020" defTabSz="306324">
              <a:spcAft>
                <a:spcPts val="402"/>
              </a:spcAft>
              <a:buFont typeface="Arial" panose="020B0604020202020204" pitchFamily="34" charset="0"/>
              <a:buChar char="•"/>
            </a:pPr>
            <a:endParaRPr lang="en-US" sz="2144" kern="1200" dirty="0">
              <a:solidFill>
                <a:schemeClr val="tx1">
                  <a:lumMod val="75000"/>
                  <a:lumOff val="25000"/>
                </a:schemeClr>
              </a:solidFill>
              <a:latin typeface="+mj-lt"/>
              <a:ea typeface="+mn-ea"/>
              <a:cs typeface="+mn-cs"/>
            </a:endParaRPr>
          </a:p>
          <a:p>
            <a:pPr marL="422100" lvl="1" indent="-205020" defTabSz="306324">
              <a:spcAft>
                <a:spcPts val="402"/>
              </a:spcAft>
              <a:buFont typeface="Arial" panose="020B0604020202020204" pitchFamily="34" charset="0"/>
              <a:buChar char="•"/>
            </a:pPr>
            <a:r>
              <a:rPr lang="en-US" sz="2800" kern="1200" dirty="0">
                <a:solidFill>
                  <a:schemeClr val="tx1">
                    <a:lumMod val="75000"/>
                    <a:lumOff val="25000"/>
                  </a:schemeClr>
                </a:solidFill>
                <a:ea typeface="+mn-ea"/>
                <a:cs typeface="+mn-cs"/>
              </a:rPr>
              <a:t>String cites were correlated with winning (.044)  </a:t>
            </a:r>
          </a:p>
          <a:p>
            <a:pPr marL="422100" lvl="1" indent="-205020" defTabSz="306324">
              <a:spcAft>
                <a:spcPts val="402"/>
              </a:spcAft>
              <a:buFont typeface="Arial" panose="020B0604020202020204" pitchFamily="34" charset="0"/>
              <a:buChar char="•"/>
            </a:pPr>
            <a:r>
              <a:rPr lang="en-US" sz="2800" kern="1200" dirty="0">
                <a:solidFill>
                  <a:schemeClr val="tx1">
                    <a:lumMod val="75000"/>
                    <a:lumOff val="25000"/>
                  </a:schemeClr>
                </a:solidFill>
                <a:ea typeface="+mn-ea"/>
                <a:cs typeface="+mn-cs"/>
              </a:rPr>
              <a:t>More generally, overall citation frequency was also correlated with winning </a:t>
            </a:r>
          </a:p>
          <a:p>
            <a:pPr marL="422100" lvl="1" indent="-205020" defTabSz="306324">
              <a:spcAft>
                <a:spcPts val="402"/>
              </a:spcAft>
              <a:buFont typeface="Arial" panose="020B0604020202020204" pitchFamily="34" charset="0"/>
              <a:buChar char="•"/>
            </a:pPr>
            <a:r>
              <a:rPr lang="en-US" sz="2800" i="1" kern="1200" dirty="0">
                <a:solidFill>
                  <a:schemeClr val="tx1">
                    <a:lumMod val="75000"/>
                    <a:lumOff val="25000"/>
                  </a:schemeClr>
                </a:solidFill>
                <a:ea typeface="+mn-ea"/>
                <a:cs typeface="+mn-cs"/>
              </a:rPr>
              <a:t>But </a:t>
            </a:r>
            <a:r>
              <a:rPr lang="en-US" sz="2800" kern="1200" dirty="0">
                <a:solidFill>
                  <a:schemeClr val="tx1">
                    <a:lumMod val="75000"/>
                    <a:lumOff val="25000"/>
                  </a:schemeClr>
                </a:solidFill>
                <a:ea typeface="+mn-ea"/>
                <a:cs typeface="+mn-cs"/>
              </a:rPr>
              <a:t>lengthy string cites (&gt;5 cites) were </a:t>
            </a:r>
            <a:r>
              <a:rPr lang="en-US" sz="2800" dirty="0"/>
              <a:t>negatively</a:t>
            </a:r>
            <a:r>
              <a:rPr lang="en-US" sz="2800" kern="1200" dirty="0">
                <a:solidFill>
                  <a:schemeClr val="tx1">
                    <a:lumMod val="75000"/>
                    <a:lumOff val="25000"/>
                  </a:schemeClr>
                </a:solidFill>
                <a:ea typeface="+mn-ea"/>
                <a:cs typeface="+mn-cs"/>
              </a:rPr>
              <a:t> correlated </a:t>
            </a:r>
          </a:p>
          <a:p>
            <a:pPr marL="692100" lvl="2" indent="-205020" defTabSz="306324">
              <a:spcAft>
                <a:spcPts val="402"/>
              </a:spcAft>
              <a:buFont typeface="Arial" panose="020B0604020202020204" pitchFamily="34" charset="0"/>
              <a:buChar char="•"/>
            </a:pPr>
            <a:r>
              <a:rPr lang="en-US" sz="2400" kern="1200" dirty="0">
                <a:solidFill>
                  <a:schemeClr val="tx1">
                    <a:lumMod val="75000"/>
                    <a:lumOff val="25000"/>
                  </a:schemeClr>
                </a:solidFill>
                <a:ea typeface="+mn-ea"/>
                <a:cs typeface="+mn-cs"/>
              </a:rPr>
              <a:t>“The results generally support the advice from LRW scholars to convey the weight of the legal authority through comprehensive citations but to avoid lengthy string cites.”</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678291" y="4652758"/>
            <a:ext cx="711277" cy="246748"/>
          </a:xfrm>
        </p:spPr>
        <p:txBody>
          <a:bodyPr/>
          <a:lstStyle/>
          <a:p>
            <a:pPr defTabSz="612648">
              <a:spcAft>
                <a:spcPts val="600"/>
              </a:spcAft>
            </a:pPr>
            <a:fld id="{BBC3459C-2C77-6242-A1E4-D57C8A4357D9}" type="slidenum">
              <a:rPr lang="en-US" sz="603" kern="1200">
                <a:solidFill>
                  <a:schemeClr val="tx1">
                    <a:lumMod val="75000"/>
                    <a:lumOff val="25000"/>
                  </a:schemeClr>
                </a:solidFill>
                <a:latin typeface="+mn-lt"/>
                <a:ea typeface="+mn-ea"/>
                <a:cs typeface="+mn-cs"/>
              </a:rPr>
              <a:pPr defTabSz="612648">
                <a:spcAft>
                  <a:spcPts val="600"/>
                </a:spcAft>
              </a:pPr>
              <a:t>36</a:t>
            </a:fld>
            <a:endParaRPr lang="en-US"/>
          </a:p>
        </p:txBody>
      </p:sp>
      <p:sp>
        <p:nvSpPr>
          <p:cNvPr id="5" name="TextBox 4">
            <a:extLst>
              <a:ext uri="{FF2B5EF4-FFF2-40B4-BE49-F238E27FC236}">
                <a16:creationId xmlns:a16="http://schemas.microsoft.com/office/drawing/2014/main" id="{6C03A24B-4EF8-81D2-711F-624AEDBEFA4A}"/>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3312113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1191" y="723901"/>
            <a:ext cx="10993549" cy="1428750"/>
          </a:xfrm>
        </p:spPr>
        <p:txBody>
          <a:bodyPr vert="horz" lIns="91440" tIns="45720" rIns="91440" bIns="45720" rtlCol="0" anchor="b">
            <a:normAutofit/>
          </a:bodyPr>
          <a:lstStyle/>
          <a:p>
            <a:r>
              <a:rPr lang="en-US" sz="4200" dirty="0">
                <a:latin typeface="+mn-lt"/>
              </a:rPr>
              <a:t>Research Itself Matters Most </a:t>
            </a:r>
          </a:p>
        </p:txBody>
      </p:sp>
      <p:sp>
        <p:nvSpPr>
          <p:cNvPr id="8" name="Content Placeholder 7"/>
          <p:cNvSpPr>
            <a:spLocks noGrp="1"/>
          </p:cNvSpPr>
          <p:nvPr>
            <p:ph idx="1"/>
          </p:nvPr>
        </p:nvSpPr>
        <p:spPr>
          <a:xfrm>
            <a:off x="849664" y="2004895"/>
            <a:ext cx="10519646" cy="3920626"/>
          </a:xfrm>
        </p:spPr>
        <p:txBody>
          <a:bodyPr>
            <a:normAutofit/>
          </a:bodyPr>
          <a:lstStyle/>
          <a:p>
            <a:pPr marL="485100" lvl="1" indent="-235620" defTabSz="352044">
              <a:spcAft>
                <a:spcPts val="462"/>
              </a:spcAft>
              <a:buFont typeface="Arial" panose="020B0604020202020204" pitchFamily="34" charset="0"/>
              <a:buChar char="•"/>
            </a:pPr>
            <a:r>
              <a:rPr lang="en-US" sz="2464" kern="1200" dirty="0">
                <a:solidFill>
                  <a:schemeClr val="tx1">
                    <a:lumMod val="75000"/>
                    <a:lumOff val="25000"/>
                  </a:schemeClr>
                </a:solidFill>
                <a:ea typeface="+mn-ea"/>
                <a:cs typeface="+mn-cs"/>
              </a:rPr>
              <a:t>The TLR study found the highest correlations to winning based on which cases briefs cited </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9005899" y="6108552"/>
            <a:ext cx="820932" cy="284789"/>
          </a:xfrm>
        </p:spPr>
        <p:txBody>
          <a:bodyPr/>
          <a:lstStyle/>
          <a:p>
            <a:pPr defTabSz="704088">
              <a:spcAft>
                <a:spcPts val="600"/>
              </a:spcAft>
            </a:pPr>
            <a:fld id="{BBC3459C-2C77-6242-A1E4-D57C8A4357D9}" type="slidenum">
              <a:rPr lang="en-US" sz="693" kern="1200">
                <a:solidFill>
                  <a:schemeClr val="tx1">
                    <a:lumMod val="75000"/>
                    <a:lumOff val="25000"/>
                  </a:schemeClr>
                </a:solidFill>
                <a:latin typeface="+mn-lt"/>
                <a:ea typeface="+mn-ea"/>
                <a:cs typeface="+mn-cs"/>
              </a:rPr>
              <a:pPr defTabSz="704088">
                <a:spcAft>
                  <a:spcPts val="600"/>
                </a:spcAft>
              </a:pPr>
              <a:t>37</a:t>
            </a:fld>
            <a:endParaRPr lang="en-US"/>
          </a:p>
        </p:txBody>
      </p:sp>
      <p:sp>
        <p:nvSpPr>
          <p:cNvPr id="5" name="TextBox 4">
            <a:extLst>
              <a:ext uri="{FF2B5EF4-FFF2-40B4-BE49-F238E27FC236}">
                <a16:creationId xmlns:a16="http://schemas.microsoft.com/office/drawing/2014/main" id="{DF5B6ABE-154C-FE2C-30E8-EFE872834051}"/>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2470722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614" y="877820"/>
            <a:ext cx="8529005" cy="1154097"/>
          </a:xfrm>
        </p:spPr>
        <p:txBody>
          <a:bodyPr>
            <a:noAutofit/>
          </a:bodyPr>
          <a:lstStyle/>
          <a:p>
            <a:r>
              <a:rPr lang="en-US" sz="4200" dirty="0">
                <a:latin typeface="+mn-lt"/>
                <a:ea typeface="Calibri" panose="020F0502020204030204" pitchFamily="34" charset="0"/>
                <a:cs typeface="Calibri" panose="020F0502020204030204" pitchFamily="34" charset="0"/>
              </a:rPr>
              <a:t>Research Matters: Best Cases</a:t>
            </a:r>
          </a:p>
        </p:txBody>
      </p:sp>
      <p:graphicFrame>
        <p:nvGraphicFramePr>
          <p:cNvPr id="10" name="Content Placeholder 7">
            <a:extLst>
              <a:ext uri="{FF2B5EF4-FFF2-40B4-BE49-F238E27FC236}">
                <a16:creationId xmlns:a16="http://schemas.microsoft.com/office/drawing/2014/main" id="{43C98D37-7982-DCB6-2DC4-63C15CEFC343}"/>
              </a:ext>
            </a:extLst>
          </p:cNvPr>
          <p:cNvGraphicFramePr>
            <a:graphicFrameLocks noGrp="1"/>
          </p:cNvGraphicFramePr>
          <p:nvPr>
            <p:ph idx="1"/>
            <p:extLst>
              <p:ext uri="{D42A27DB-BD31-4B8C-83A1-F6EECF244321}">
                <p14:modId xmlns:p14="http://schemas.microsoft.com/office/powerpoint/2010/main" val="2993668953"/>
              </p:ext>
            </p:extLst>
          </p:nvPr>
        </p:nvGraphicFramePr>
        <p:xfrm>
          <a:off x="1233853" y="1581094"/>
          <a:ext cx="9724293" cy="484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fld id="{BBC3459C-2C77-6242-A1E4-D57C8A4357D9}" type="slidenum">
              <a:rPr lang="en-US" smtClean="0"/>
              <a:t>38</a:t>
            </a:fld>
            <a:endParaRPr lang="en-US"/>
          </a:p>
        </p:txBody>
      </p:sp>
      <p:sp>
        <p:nvSpPr>
          <p:cNvPr id="5" name="TextBox 4">
            <a:extLst>
              <a:ext uri="{FF2B5EF4-FFF2-40B4-BE49-F238E27FC236}">
                <a16:creationId xmlns:a16="http://schemas.microsoft.com/office/drawing/2014/main" id="{1EFC4EDA-946A-9587-59A4-0760A54F282F}"/>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2955877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1191" y="723901"/>
            <a:ext cx="10993549" cy="1428750"/>
          </a:xfrm>
        </p:spPr>
        <p:txBody>
          <a:bodyPr vert="horz" lIns="91440" tIns="45720" rIns="91440" bIns="45720" rtlCol="0" anchor="b">
            <a:normAutofit/>
          </a:bodyPr>
          <a:lstStyle/>
          <a:p>
            <a:r>
              <a:rPr lang="en-US" sz="4200" dirty="0">
                <a:latin typeface="+mn-lt"/>
              </a:rPr>
              <a:t>Research Matters: Clustered Cases</a:t>
            </a:r>
            <a:br>
              <a:rPr lang="en-US" sz="4200" dirty="0">
                <a:latin typeface="+mn-lt"/>
              </a:rPr>
            </a:br>
            <a:endParaRPr lang="en-US" sz="4200" dirty="0">
              <a:latin typeface="+mn-lt"/>
            </a:endParaRPr>
          </a:p>
        </p:txBody>
      </p:sp>
      <p:sp>
        <p:nvSpPr>
          <p:cNvPr id="8" name="Content Placeholder 7"/>
          <p:cNvSpPr>
            <a:spLocks noGrp="1"/>
          </p:cNvSpPr>
          <p:nvPr>
            <p:ph idx="1"/>
          </p:nvPr>
        </p:nvSpPr>
        <p:spPr>
          <a:xfrm>
            <a:off x="849664" y="2004895"/>
            <a:ext cx="10519646" cy="3920626"/>
          </a:xfrm>
        </p:spPr>
        <p:txBody>
          <a:bodyPr>
            <a:normAutofit/>
          </a:bodyPr>
          <a:lstStyle/>
          <a:p>
            <a:pPr lvl="1">
              <a:buFont typeface="Arial" panose="020B0604020202020204" pitchFamily="34" charset="0"/>
              <a:buChar char="•"/>
            </a:pPr>
            <a:r>
              <a:rPr lang="en-US" sz="2800" dirty="0"/>
              <a:t>Also, there were clusters of cases across briefs that correlated with winning—that is, winning briefs tended to cite (many of) the same cases  (.179)</a:t>
            </a:r>
          </a:p>
          <a:p>
            <a:pPr lvl="2">
              <a:buFont typeface="Arial" panose="020B0604020202020204" pitchFamily="34" charset="0"/>
              <a:buChar char="•"/>
            </a:pPr>
            <a:r>
              <a:rPr lang="en-US" sz="2400" dirty="0"/>
              <a:t>“Network” analysis and briefs that are “neighbors”</a:t>
            </a:r>
          </a:p>
          <a:p>
            <a:pPr lvl="2">
              <a:buFont typeface="Arial" panose="020B0604020202020204" pitchFamily="34" charset="0"/>
              <a:buChar char="•"/>
            </a:pPr>
            <a:r>
              <a:rPr lang="en-US" sz="2400" dirty="0"/>
              <a:t>“Vectorizing citation frequency”  </a:t>
            </a:r>
          </a:p>
          <a:p>
            <a:pPr lvl="1">
              <a:buFont typeface="Arial" panose="020B0604020202020204" pitchFamily="34" charset="0"/>
              <a:buChar char="•"/>
            </a:pPr>
            <a:r>
              <a:rPr lang="en-US" sz="2500" dirty="0"/>
              <a:t>And, when the “best case” and “case cluster” effects were combined, it was the strongest predictor in the study </a:t>
            </a:r>
          </a:p>
          <a:p>
            <a:pPr marL="485100" lvl="1" indent="-235620" defTabSz="352044">
              <a:spcAft>
                <a:spcPts val="462"/>
              </a:spcAft>
              <a:buFont typeface="Arial" panose="020B0604020202020204" pitchFamily="34" charset="0"/>
              <a:buChar char="•"/>
            </a:pPr>
            <a:endParaRPr lang="en-US" sz="2464" kern="1200" dirty="0">
              <a:solidFill>
                <a:schemeClr val="tx1">
                  <a:lumMod val="75000"/>
                  <a:lumOff val="25000"/>
                </a:schemeClr>
              </a:solidFill>
              <a:latin typeface="+mj-lt"/>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9005899" y="6108552"/>
            <a:ext cx="820932" cy="284789"/>
          </a:xfrm>
        </p:spPr>
        <p:txBody>
          <a:bodyPr/>
          <a:lstStyle/>
          <a:p>
            <a:pPr defTabSz="704088">
              <a:spcAft>
                <a:spcPts val="600"/>
              </a:spcAft>
            </a:pPr>
            <a:fld id="{BBC3459C-2C77-6242-A1E4-D57C8A4357D9}" type="slidenum">
              <a:rPr lang="en-US" sz="693" kern="1200">
                <a:solidFill>
                  <a:schemeClr val="tx1">
                    <a:lumMod val="75000"/>
                    <a:lumOff val="25000"/>
                  </a:schemeClr>
                </a:solidFill>
                <a:latin typeface="+mn-lt"/>
                <a:ea typeface="+mn-ea"/>
                <a:cs typeface="+mn-cs"/>
              </a:rPr>
              <a:pPr defTabSz="704088">
                <a:spcAft>
                  <a:spcPts val="600"/>
                </a:spcAft>
              </a:pPr>
              <a:t>39</a:t>
            </a:fld>
            <a:endParaRPr lang="en-US"/>
          </a:p>
        </p:txBody>
      </p:sp>
      <p:sp>
        <p:nvSpPr>
          <p:cNvPr id="5" name="TextBox 4">
            <a:extLst>
              <a:ext uri="{FF2B5EF4-FFF2-40B4-BE49-F238E27FC236}">
                <a16:creationId xmlns:a16="http://schemas.microsoft.com/office/drawing/2014/main" id="{DF5B6ABE-154C-FE2C-30E8-EFE872834051}"/>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53135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81192" y="702156"/>
            <a:ext cx="11029616" cy="1188720"/>
          </a:xfrm>
        </p:spPr>
        <p:txBody>
          <a:bodyPr>
            <a:noAutofit/>
          </a:bodyPr>
          <a:lstStyle/>
          <a:p>
            <a:r>
              <a:rPr lang="en-US" sz="3800" dirty="0">
                <a:latin typeface="+mn-lt"/>
                <a:ea typeface="Calibri" panose="020F0502020204030204" pitchFamily="34" charset="0"/>
                <a:cs typeface="Calibri" panose="020F0502020204030204" pitchFamily="34" charset="0"/>
              </a:rPr>
              <a:t>Empirical Research On Legal Writing: Limits </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423914"/>
            <a:ext cx="1052510" cy="365125"/>
          </a:xfrm>
        </p:spPr>
        <p:txBody>
          <a:bodyPr>
            <a:normAutofit/>
          </a:bodyPr>
          <a:lstStyle/>
          <a:p>
            <a:pPr>
              <a:spcAft>
                <a:spcPts val="600"/>
              </a:spcAft>
            </a:pPr>
            <a:fld id="{BBC3459C-2C77-6242-A1E4-D57C8A4357D9}" type="slidenum">
              <a:rPr lang="en-US" smtClean="0"/>
              <a:pPr>
                <a:spcAft>
                  <a:spcPts val="600"/>
                </a:spcAft>
              </a:pPr>
              <a:t>4</a:t>
            </a:fld>
            <a:endParaRPr lang="en-US"/>
          </a:p>
        </p:txBody>
      </p:sp>
      <p:graphicFrame>
        <p:nvGraphicFramePr>
          <p:cNvPr id="10" name="Content Placeholder 7">
            <a:extLst>
              <a:ext uri="{FF2B5EF4-FFF2-40B4-BE49-F238E27FC236}">
                <a16:creationId xmlns:a16="http://schemas.microsoft.com/office/drawing/2014/main" id="{6E419A52-6ACB-8C4C-64C3-B77816C13CC1}"/>
              </a:ext>
            </a:extLst>
          </p:cNvPr>
          <p:cNvGraphicFramePr>
            <a:graphicFrameLocks noGrp="1"/>
          </p:cNvGraphicFramePr>
          <p:nvPr>
            <p:ph idx="1"/>
            <p:extLst>
              <p:ext uri="{D42A27DB-BD31-4B8C-83A1-F6EECF244321}">
                <p14:modId xmlns:p14="http://schemas.microsoft.com/office/powerpoint/2010/main" val="150677555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536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8418" y="973283"/>
            <a:ext cx="8908488" cy="1154097"/>
          </a:xfrm>
        </p:spPr>
        <p:txBody>
          <a:bodyPr>
            <a:noAutofit/>
          </a:bodyPr>
          <a:lstStyle/>
          <a:p>
            <a:r>
              <a:rPr lang="en-US" sz="4200" dirty="0">
                <a:latin typeface="+mn-lt"/>
                <a:ea typeface="Calibri" panose="020F0502020204030204" pitchFamily="34" charset="0"/>
                <a:cs typeface="Calibri" panose="020F0502020204030204" pitchFamily="34" charset="0"/>
              </a:rPr>
              <a:t>Research Itself Matters Most </a:t>
            </a:r>
            <a:br>
              <a:rPr lang="en-US" sz="4200" dirty="0">
                <a:latin typeface="+mn-lt"/>
                <a:ea typeface="Calibri" panose="020F0502020204030204" pitchFamily="34" charset="0"/>
                <a:cs typeface="Calibri" panose="020F0502020204030204" pitchFamily="34" charset="0"/>
              </a:rPr>
            </a:br>
            <a:endParaRPr lang="en-US" sz="4200" dirty="0">
              <a:latin typeface="+mn-lt"/>
              <a:ea typeface="Calibri" panose="020F0502020204030204" pitchFamily="34" charset="0"/>
              <a:cs typeface="Calibri" panose="020F0502020204030204" pitchFamily="34" charset="0"/>
            </a:endParaRPr>
          </a:p>
        </p:txBody>
      </p:sp>
      <p:sp>
        <p:nvSpPr>
          <p:cNvPr id="8" name="Content Placeholder 7"/>
          <p:cNvSpPr>
            <a:spLocks noGrp="1"/>
          </p:cNvSpPr>
          <p:nvPr>
            <p:ph idx="1"/>
          </p:nvPr>
        </p:nvSpPr>
        <p:spPr>
          <a:xfrm>
            <a:off x="2038350" y="2170002"/>
            <a:ext cx="8229600" cy="4525963"/>
          </a:xfrm>
        </p:spPr>
        <p:txBody>
          <a:bodyPr>
            <a:normAutofit/>
          </a:bodyPr>
          <a:lstStyle/>
          <a:p>
            <a:pPr lvl="1">
              <a:buFont typeface="Arial" panose="020B0604020202020204" pitchFamily="34" charset="0"/>
              <a:buChar char="•"/>
            </a:pPr>
            <a:endParaRPr lang="en-US" sz="3200" dirty="0">
              <a:latin typeface="+mj-lt"/>
            </a:endParaRPr>
          </a:p>
          <a:p>
            <a:pPr lvl="1">
              <a:buFont typeface="Arial" panose="020B0604020202020204" pitchFamily="34" charset="0"/>
              <a:buChar char="•"/>
            </a:pPr>
            <a:endParaRPr lang="en-US" sz="3200" dirty="0">
              <a:latin typeface="+mj-lt"/>
            </a:endParaRPr>
          </a:p>
          <a:p>
            <a:pPr lvl="1">
              <a:buFont typeface="Arial" panose="020B0604020202020204" pitchFamily="34" charset="0"/>
              <a:buChar char="•"/>
            </a:pPr>
            <a:endParaRPr lang="en-US" sz="3200" dirty="0">
              <a:latin typeface="+mj-lt"/>
            </a:endParaRPr>
          </a:p>
          <a:p>
            <a:pPr marL="457200" lvl="1" indent="0">
              <a:buNone/>
            </a:pPr>
            <a:endParaRPr lang="en-US" sz="3200" dirty="0">
              <a:latin typeface="+mj-lt"/>
            </a:endParaRPr>
          </a:p>
          <a:p>
            <a:pPr lvl="2">
              <a:buFont typeface="Arial" panose="020B0604020202020204" pitchFamily="34" charset="0"/>
              <a:buChar char="•"/>
            </a:pPr>
            <a:endParaRPr lang="en-US" sz="2800" dirty="0">
              <a:latin typeface="+mj-lt"/>
            </a:endParaRPr>
          </a:p>
          <a:p>
            <a:pPr lvl="1">
              <a:buFont typeface="Arial" panose="020B0604020202020204" pitchFamily="34" charset="0"/>
              <a:buChar char="•"/>
            </a:pPr>
            <a:endParaRPr lang="en-US" sz="3200" dirty="0">
              <a:latin typeface="+mj-lt"/>
            </a:endParaRPr>
          </a:p>
          <a:p>
            <a:pPr lvl="1">
              <a:buFont typeface="Arial" panose="020B0604020202020204" pitchFamily="34" charset="0"/>
              <a:buChar char="•"/>
            </a:pPr>
            <a:endParaRPr lang="en-US" sz="32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fld id="{BBC3459C-2C77-6242-A1E4-D57C8A4357D9}" type="slidenum">
              <a:rPr lang="en-US" smtClean="0"/>
              <a:t>40</a:t>
            </a:fld>
            <a:endParaRPr lang="en-US"/>
          </a:p>
        </p:txBody>
      </p:sp>
      <p:pic>
        <p:nvPicPr>
          <p:cNvPr id="5" name="Picture 4">
            <a:extLst>
              <a:ext uri="{FF2B5EF4-FFF2-40B4-BE49-F238E27FC236}">
                <a16:creationId xmlns:a16="http://schemas.microsoft.com/office/drawing/2014/main" id="{5ACCB420-EFAC-9D13-A44A-473A976E9332}"/>
              </a:ext>
            </a:extLst>
          </p:cNvPr>
          <p:cNvPicPr>
            <a:picLocks noChangeAspect="1"/>
          </p:cNvPicPr>
          <p:nvPr/>
        </p:nvPicPr>
        <p:blipFill>
          <a:blip r:embed="rId3"/>
          <a:stretch>
            <a:fillRect/>
          </a:stretch>
        </p:blipFill>
        <p:spPr>
          <a:xfrm>
            <a:off x="3529001" y="2112043"/>
            <a:ext cx="5248299" cy="3305051"/>
          </a:xfrm>
          <a:prstGeom prst="rect">
            <a:avLst/>
          </a:prstGeom>
        </p:spPr>
      </p:pic>
      <p:sp>
        <p:nvSpPr>
          <p:cNvPr id="6" name="TextBox 5">
            <a:extLst>
              <a:ext uri="{FF2B5EF4-FFF2-40B4-BE49-F238E27FC236}">
                <a16:creationId xmlns:a16="http://schemas.microsoft.com/office/drawing/2014/main" id="{F14A025B-AD75-51D2-18D7-8FCD1661CC2F}"/>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2559977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81191" y="723901"/>
            <a:ext cx="10993549" cy="1428750"/>
          </a:xfrm>
        </p:spPr>
        <p:txBody>
          <a:bodyPr vert="horz" lIns="91440" tIns="45720" rIns="91440" bIns="45720" rtlCol="0" anchor="b">
            <a:normAutofit/>
          </a:bodyPr>
          <a:lstStyle/>
          <a:p>
            <a:r>
              <a:rPr lang="en-US" sz="4200" dirty="0">
                <a:latin typeface="+mn-lt"/>
              </a:rPr>
              <a:t>Case Selection:  </a:t>
            </a:r>
            <a:br>
              <a:rPr lang="en-US" sz="4200" dirty="0">
                <a:latin typeface="+mn-lt"/>
              </a:rPr>
            </a:br>
            <a:r>
              <a:rPr lang="en-US" sz="4200" dirty="0">
                <a:latin typeface="+mn-lt"/>
              </a:rPr>
              <a:t>Opponent’s Cases, leading Cases</a:t>
            </a:r>
          </a:p>
        </p:txBody>
      </p:sp>
      <p:sp>
        <p:nvSpPr>
          <p:cNvPr id="23" name="Rectangle 22">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p:cNvSpPr>
            <a:spLocks noGrp="1"/>
          </p:cNvSpPr>
          <p:nvPr>
            <p:ph idx="1"/>
          </p:nvPr>
        </p:nvSpPr>
        <p:spPr>
          <a:xfrm>
            <a:off x="849664" y="2004895"/>
            <a:ext cx="10519646" cy="3920626"/>
          </a:xfrm>
        </p:spPr>
        <p:txBody>
          <a:bodyPr>
            <a:normAutofit fontScale="92500" lnSpcReduction="10000"/>
          </a:bodyPr>
          <a:lstStyle/>
          <a:p>
            <a:pPr marL="485100" lvl="1" indent="-235620" defTabSz="352044">
              <a:spcAft>
                <a:spcPts val="462"/>
              </a:spcAft>
              <a:buFont typeface="Arial" panose="020B0604020202020204" pitchFamily="34" charset="0"/>
              <a:buChar char="•"/>
            </a:pPr>
            <a:endParaRPr lang="en-US" sz="2464" kern="1200" dirty="0">
              <a:solidFill>
                <a:schemeClr val="tx1">
                  <a:lumMod val="75000"/>
                  <a:lumOff val="25000"/>
                </a:schemeClr>
              </a:solidFill>
              <a:latin typeface="+mj-lt"/>
              <a:ea typeface="+mn-ea"/>
              <a:cs typeface="+mn-cs"/>
            </a:endParaRPr>
          </a:p>
          <a:p>
            <a:pPr marL="485100" lvl="1" indent="-235620" defTabSz="352044">
              <a:spcAft>
                <a:spcPts val="462"/>
              </a:spcAft>
              <a:buFont typeface="Arial" panose="020B0604020202020204" pitchFamily="34" charset="0"/>
              <a:buChar char="•"/>
            </a:pPr>
            <a:r>
              <a:rPr lang="en-US" sz="2600" kern="1200" dirty="0">
                <a:solidFill>
                  <a:schemeClr val="tx1">
                    <a:lumMod val="75000"/>
                    <a:lumOff val="25000"/>
                  </a:schemeClr>
                </a:solidFill>
                <a:ea typeface="+mn-ea"/>
                <a:cs typeface="+mn-cs"/>
              </a:rPr>
              <a:t>On the non-movant side, citing cases that a) your opponent also cited or b) were often cited in winning SJ briefs both tended to correlate with winning  </a:t>
            </a:r>
          </a:p>
          <a:p>
            <a:pPr marL="485100" lvl="1" indent="-235620" defTabSz="352044">
              <a:spcAft>
                <a:spcPts val="462"/>
              </a:spcAft>
              <a:buFont typeface="Arial" panose="020B0604020202020204" pitchFamily="34" charset="0"/>
              <a:buChar char="•"/>
            </a:pPr>
            <a:r>
              <a:rPr lang="en-US" sz="2600" kern="1200" dirty="0">
                <a:solidFill>
                  <a:schemeClr val="tx1">
                    <a:lumMod val="75000"/>
                    <a:lumOff val="25000"/>
                  </a:schemeClr>
                </a:solidFill>
                <a:ea typeface="+mn-ea"/>
                <a:cs typeface="+mn-cs"/>
              </a:rPr>
              <a:t>On the other hand, citing “idiosyncratic” cases correlated with losing</a:t>
            </a:r>
          </a:p>
          <a:p>
            <a:pPr marL="755100" lvl="2" indent="-235620" defTabSz="352044">
              <a:spcAft>
                <a:spcPts val="462"/>
              </a:spcAft>
              <a:buFont typeface="Arial" panose="020B0604020202020204" pitchFamily="34" charset="0"/>
              <a:buChar char="•"/>
            </a:pPr>
            <a:r>
              <a:rPr lang="en-US" sz="2500" dirty="0"/>
              <a:t>Specifically, every brief that shared no citations with any other brief (“singletons”) was a losing brief </a:t>
            </a:r>
          </a:p>
          <a:p>
            <a:pPr marL="485100" lvl="1" indent="-235620" defTabSz="352044">
              <a:spcAft>
                <a:spcPts val="462"/>
              </a:spcAft>
              <a:buFont typeface="Arial" panose="020B0604020202020204" pitchFamily="34" charset="0"/>
              <a:buChar char="•"/>
            </a:pPr>
            <a:r>
              <a:rPr kumimoji="0" lang="en-US" sz="2600" b="0" i="0" u="none" strike="noStrike" kern="1200" cap="none" spc="0" normalizeH="0" baseline="0" noProof="0" dirty="0">
                <a:ln>
                  <a:noFill/>
                </a:ln>
                <a:solidFill>
                  <a:srgbClr val="000000">
                    <a:lumMod val="75000"/>
                    <a:lumOff val="25000"/>
                  </a:srgbClr>
                </a:solidFill>
                <a:effectLst/>
                <a:uLnTx/>
                <a:uFillTx/>
                <a:latin typeface="+mj-lt"/>
                <a:ea typeface="+mn-ea"/>
                <a:cs typeface="+mn-cs"/>
              </a:rPr>
              <a:t>“These results suggest . . . </a:t>
            </a:r>
            <a:r>
              <a:rPr lang="en-US" sz="2600" dirty="0">
                <a:solidFill>
                  <a:srgbClr val="000000">
                    <a:lumMod val="75000"/>
                    <a:lumOff val="25000"/>
                  </a:srgbClr>
                </a:solidFill>
                <a:latin typeface="+mj-lt"/>
              </a:rPr>
              <a:t>t</a:t>
            </a:r>
            <a:r>
              <a:rPr kumimoji="0" lang="en-US" sz="2600" b="0" i="0" u="none" strike="noStrike" kern="1200" cap="none" spc="0" normalizeH="0" baseline="0" noProof="0" dirty="0">
                <a:ln>
                  <a:noFill/>
                </a:ln>
                <a:solidFill>
                  <a:srgbClr val="000000">
                    <a:lumMod val="75000"/>
                    <a:lumOff val="25000"/>
                  </a:srgbClr>
                </a:solidFill>
                <a:effectLst/>
                <a:uLnTx/>
                <a:uFillTx/>
                <a:latin typeface="+mj-lt"/>
                <a:ea typeface="+mn-ea"/>
                <a:cs typeface="+mn-cs"/>
              </a:rPr>
              <a:t>hat it is a poor strategy to exclusively cite unusual precedent in a brief, while those that cite to a common body of law tend to fare better.” </a:t>
            </a:r>
            <a:endParaRPr lang="en-US" sz="26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9005899" y="6108552"/>
            <a:ext cx="820932" cy="284789"/>
          </a:xfrm>
        </p:spPr>
        <p:txBody>
          <a:bodyPr/>
          <a:lstStyle/>
          <a:p>
            <a:pPr defTabSz="704088">
              <a:spcAft>
                <a:spcPts val="600"/>
              </a:spcAft>
            </a:pPr>
            <a:fld id="{BBC3459C-2C77-6242-A1E4-D57C8A4357D9}" type="slidenum">
              <a:rPr lang="en-US" sz="693" kern="1200">
                <a:solidFill>
                  <a:schemeClr val="tx1">
                    <a:lumMod val="75000"/>
                    <a:lumOff val="25000"/>
                  </a:schemeClr>
                </a:solidFill>
                <a:latin typeface="+mn-lt"/>
                <a:ea typeface="+mn-ea"/>
                <a:cs typeface="+mn-cs"/>
              </a:rPr>
              <a:pPr defTabSz="704088">
                <a:spcAft>
                  <a:spcPts val="600"/>
                </a:spcAft>
              </a:pPr>
              <a:t>41</a:t>
            </a:fld>
            <a:endParaRPr lang="en-US"/>
          </a:p>
        </p:txBody>
      </p:sp>
      <p:sp>
        <p:nvSpPr>
          <p:cNvPr id="5" name="TextBox 4">
            <a:extLst>
              <a:ext uri="{FF2B5EF4-FFF2-40B4-BE49-F238E27FC236}">
                <a16:creationId xmlns:a16="http://schemas.microsoft.com/office/drawing/2014/main" id="{DF5B6ABE-154C-FE2C-30E8-EFE872834051}"/>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4156772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81191" y="723901"/>
            <a:ext cx="10993549" cy="1428750"/>
          </a:xfrm>
        </p:spPr>
        <p:txBody>
          <a:bodyPr vert="horz" lIns="91440" tIns="45720" rIns="91440" bIns="45720" rtlCol="0" anchor="b">
            <a:normAutofit/>
          </a:bodyPr>
          <a:lstStyle/>
          <a:p>
            <a:r>
              <a:rPr lang="en-US" sz="4200" dirty="0">
                <a:latin typeface="+mn-lt"/>
              </a:rPr>
              <a:t>How to Find the “Leading” Cases?</a:t>
            </a:r>
            <a:br>
              <a:rPr lang="en-US" sz="4200" dirty="0">
                <a:latin typeface="+mn-lt"/>
              </a:rPr>
            </a:br>
            <a:r>
              <a:rPr lang="en-US" sz="4200" dirty="0">
                <a:latin typeface="+mn-lt"/>
              </a:rPr>
              <a:t>  </a:t>
            </a:r>
          </a:p>
        </p:txBody>
      </p:sp>
      <p:sp>
        <p:nvSpPr>
          <p:cNvPr id="23" name="Rectangle 22">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p:cNvSpPr>
            <a:spLocks noGrp="1"/>
          </p:cNvSpPr>
          <p:nvPr>
            <p:ph idx="1"/>
          </p:nvPr>
        </p:nvSpPr>
        <p:spPr>
          <a:xfrm>
            <a:off x="849664" y="2004895"/>
            <a:ext cx="10519646" cy="3920626"/>
          </a:xfrm>
        </p:spPr>
        <p:txBody>
          <a:bodyPr>
            <a:normAutofit fontScale="85000" lnSpcReduction="10000"/>
          </a:bodyPr>
          <a:lstStyle/>
          <a:p>
            <a:pPr marL="485100" lvl="1" indent="-235620" defTabSz="352044">
              <a:spcAft>
                <a:spcPts val="462"/>
              </a:spcAft>
              <a:buFont typeface="Arial" panose="020B0604020202020204" pitchFamily="34" charset="0"/>
              <a:buChar char="•"/>
            </a:pPr>
            <a:endParaRPr lang="en-US" sz="2464" kern="1200" dirty="0">
              <a:solidFill>
                <a:schemeClr val="tx1">
                  <a:lumMod val="75000"/>
                  <a:lumOff val="25000"/>
                </a:schemeClr>
              </a:solidFill>
              <a:latin typeface="+mj-lt"/>
              <a:ea typeface="+mn-ea"/>
              <a:cs typeface="+mn-cs"/>
            </a:endParaRPr>
          </a:p>
          <a:p>
            <a:pPr lvl="1">
              <a:buFont typeface="Arial" panose="020B0604020202020204" pitchFamily="34" charset="0"/>
              <a:buChar char="•"/>
            </a:pPr>
            <a:r>
              <a:rPr lang="en-US" sz="2800" dirty="0"/>
              <a:t>Expertise?  Resources? </a:t>
            </a:r>
          </a:p>
          <a:p>
            <a:pPr lvl="1">
              <a:buFont typeface="Arial" panose="020B0604020202020204" pitchFamily="34" charset="0"/>
              <a:buChar char="•"/>
            </a:pPr>
            <a:r>
              <a:rPr lang="en-US" sz="2800" dirty="0"/>
              <a:t>The </a:t>
            </a:r>
            <a:r>
              <a:rPr lang="en-US" sz="2800" i="1" dirty="0"/>
              <a:t>TLR </a:t>
            </a:r>
            <a:r>
              <a:rPr lang="en-US" sz="2800" dirty="0"/>
              <a:t>authors argued that the differences in citation could be attributed to resource disparities (e.g., plaintiff-defendant) </a:t>
            </a:r>
          </a:p>
          <a:p>
            <a:pPr lvl="1">
              <a:buFont typeface="Arial" panose="020B0604020202020204" pitchFamily="34" charset="0"/>
              <a:buChar char="•"/>
            </a:pPr>
            <a:r>
              <a:rPr lang="en-US" sz="2800" dirty="0"/>
              <a:t>This seems plausible, but the article didn’t show or try to show it empirically (e.g., that briefs with better cites had richer clients or cost more) </a:t>
            </a:r>
          </a:p>
          <a:p>
            <a:pPr lvl="1">
              <a:buFont typeface="Arial" panose="020B0604020202020204" pitchFamily="34" charset="0"/>
              <a:buChar char="•"/>
            </a:pPr>
            <a:r>
              <a:rPr lang="en-US" sz="2800" dirty="0"/>
              <a:t>Their proposed solution was a data-driven cite-recommendation tool based on a corpus of briefs in similar cases </a:t>
            </a:r>
          </a:p>
          <a:p>
            <a:pPr lvl="1">
              <a:buFont typeface="Arial" panose="020B0604020202020204" pitchFamily="34" charset="0"/>
              <a:buChar char="•"/>
            </a:pPr>
            <a:endParaRPr lang="en-US" sz="2600" dirty="0"/>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9005899" y="6108552"/>
            <a:ext cx="820932" cy="284789"/>
          </a:xfrm>
        </p:spPr>
        <p:txBody>
          <a:bodyPr/>
          <a:lstStyle/>
          <a:p>
            <a:pPr defTabSz="704088">
              <a:spcAft>
                <a:spcPts val="600"/>
              </a:spcAft>
            </a:pPr>
            <a:fld id="{BBC3459C-2C77-6242-A1E4-D57C8A4357D9}" type="slidenum">
              <a:rPr lang="en-US" sz="693" kern="1200">
                <a:solidFill>
                  <a:schemeClr val="tx1">
                    <a:lumMod val="75000"/>
                    <a:lumOff val="25000"/>
                  </a:schemeClr>
                </a:solidFill>
                <a:latin typeface="+mn-lt"/>
                <a:ea typeface="+mn-ea"/>
                <a:cs typeface="+mn-cs"/>
              </a:rPr>
              <a:pPr defTabSz="704088">
                <a:spcAft>
                  <a:spcPts val="600"/>
                </a:spcAft>
              </a:pPr>
              <a:t>42</a:t>
            </a:fld>
            <a:endParaRPr lang="en-US"/>
          </a:p>
        </p:txBody>
      </p:sp>
      <p:sp>
        <p:nvSpPr>
          <p:cNvPr id="5" name="TextBox 4">
            <a:extLst>
              <a:ext uri="{FF2B5EF4-FFF2-40B4-BE49-F238E27FC236}">
                <a16:creationId xmlns:a16="http://schemas.microsoft.com/office/drawing/2014/main" id="{EE7D487E-0C02-5EC5-1E8E-09B81DB3AE98}"/>
              </a:ext>
            </a:extLst>
          </p:cNvPr>
          <p:cNvSpPr txBox="1"/>
          <p:nvPr/>
        </p:nvSpPr>
        <p:spPr>
          <a:xfrm>
            <a:off x="194208" y="6130123"/>
            <a:ext cx="9676514"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lang="en-US" sz="1400" dirty="0"/>
          </a:p>
        </p:txBody>
      </p:sp>
    </p:spTree>
    <p:extLst>
      <p:ext uri="{BB962C8B-B14F-4D97-AF65-F5344CB8AC3E}">
        <p14:creationId xmlns:p14="http://schemas.microsoft.com/office/powerpoint/2010/main" val="381091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8255-3E3F-4D8B-8826-FD6573EAC5C0}"/>
              </a:ext>
            </a:extLst>
          </p:cNvPr>
          <p:cNvSpPr>
            <a:spLocks noGrp="1"/>
          </p:cNvSpPr>
          <p:nvPr>
            <p:ph type="title"/>
          </p:nvPr>
        </p:nvSpPr>
        <p:spPr/>
        <p:txBody>
          <a:bodyPr>
            <a:normAutofit/>
          </a:bodyPr>
          <a:lstStyle/>
          <a:p>
            <a:r>
              <a:rPr lang="en-US" sz="4200" dirty="0">
                <a:latin typeface="+mn-lt"/>
              </a:rPr>
              <a:t>More on Use of authority</a:t>
            </a:r>
          </a:p>
        </p:txBody>
      </p:sp>
      <p:sp>
        <p:nvSpPr>
          <p:cNvPr id="3" name="Content Placeholder 2">
            <a:extLst>
              <a:ext uri="{FF2B5EF4-FFF2-40B4-BE49-F238E27FC236}">
                <a16:creationId xmlns:a16="http://schemas.microsoft.com/office/drawing/2014/main" id="{64060DBD-D459-4246-9D75-DCF34805D913}"/>
              </a:ext>
            </a:extLst>
          </p:cNvPr>
          <p:cNvSpPr>
            <a:spLocks noGrp="1"/>
          </p:cNvSpPr>
          <p:nvPr>
            <p:ph idx="1"/>
          </p:nvPr>
        </p:nvSpPr>
        <p:spPr/>
        <p:txBody>
          <a:bodyPr>
            <a:normAutofit lnSpcReduction="10000"/>
          </a:bodyPr>
          <a:lstStyle/>
          <a:p>
            <a:pPr>
              <a:lnSpc>
                <a:spcPct val="110000"/>
              </a:lnSpc>
            </a:pPr>
            <a:endParaRPr lang="en-US" sz="3000" dirty="0"/>
          </a:p>
          <a:p>
            <a:pPr>
              <a:lnSpc>
                <a:spcPct val="110000"/>
              </a:lnSpc>
            </a:pPr>
            <a:r>
              <a:rPr lang="en-US" sz="3000" dirty="0"/>
              <a:t>Another study categorized and counted the main ways judges and lawyers used case law.</a:t>
            </a:r>
          </a:p>
          <a:p>
            <a:pPr>
              <a:lnSpc>
                <a:spcPct val="110000"/>
              </a:lnSpc>
            </a:pPr>
            <a:endParaRPr lang="en-US" sz="3000" dirty="0"/>
          </a:p>
          <a:p>
            <a:pPr>
              <a:lnSpc>
                <a:spcPct val="110000"/>
              </a:lnSpc>
            </a:pPr>
            <a:r>
              <a:rPr lang="en-US" sz="3000" dirty="0"/>
              <a:t>The author used a database of parties’ briefs and the judicial opinions written in response—199 documents total </a:t>
            </a:r>
          </a:p>
          <a:p>
            <a:pPr>
              <a:lnSpc>
                <a:spcPct val="110000"/>
              </a:lnSpc>
            </a:pPr>
            <a:endParaRPr lang="en-US" sz="2200" dirty="0"/>
          </a:p>
          <a:p>
            <a:pPr>
              <a:lnSpc>
                <a:spcPct val="110000"/>
              </a:lnSpc>
            </a:pPr>
            <a:endParaRPr lang="en-US" sz="1400" dirty="0"/>
          </a:p>
          <a:p>
            <a:pPr>
              <a:lnSpc>
                <a:spcPct val="110000"/>
              </a:lnSpc>
            </a:pPr>
            <a:endParaRPr lang="en-US" sz="1400" dirty="0"/>
          </a:p>
        </p:txBody>
      </p:sp>
      <p:sp>
        <p:nvSpPr>
          <p:cNvPr id="4" name="Slide Number Placeholder 3">
            <a:extLst>
              <a:ext uri="{FF2B5EF4-FFF2-40B4-BE49-F238E27FC236}">
                <a16:creationId xmlns:a16="http://schemas.microsoft.com/office/drawing/2014/main" id="{005E3549-75A2-A919-C29A-347C7CA32383}"/>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5" name="TextBox 4">
            <a:extLst>
              <a:ext uri="{FF2B5EF4-FFF2-40B4-BE49-F238E27FC236}">
                <a16:creationId xmlns:a16="http://schemas.microsoft.com/office/drawing/2014/main" id="{03415258-0FA0-AA8E-778B-3A0A39FB9EEB}"/>
              </a:ext>
            </a:extLst>
          </p:cNvPr>
          <p:cNvSpPr txBox="1"/>
          <p:nvPr/>
        </p:nvSpPr>
        <p:spPr>
          <a:xfrm>
            <a:off x="250852" y="5934561"/>
            <a:ext cx="8634203" cy="312650"/>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Brian Larson, Precedent as Rational Persuasion, 25 Legal Writing: Journal of the Legal Writing Institute 135 (2021)</a:t>
            </a:r>
          </a:p>
        </p:txBody>
      </p:sp>
    </p:spTree>
    <p:extLst>
      <p:ext uri="{BB962C8B-B14F-4D97-AF65-F5344CB8AC3E}">
        <p14:creationId xmlns:p14="http://schemas.microsoft.com/office/powerpoint/2010/main" val="2681354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CFD0-418F-4E6A-8AFC-DDF33899A6D8}"/>
              </a:ext>
            </a:extLst>
          </p:cNvPr>
          <p:cNvSpPr>
            <a:spLocks noGrp="1"/>
          </p:cNvSpPr>
          <p:nvPr>
            <p:ph type="title"/>
          </p:nvPr>
        </p:nvSpPr>
        <p:spPr/>
        <p:txBody>
          <a:bodyPr>
            <a:normAutofit/>
          </a:bodyPr>
          <a:lstStyle/>
          <a:p>
            <a:r>
              <a:rPr lang="en-US" sz="4200" dirty="0">
                <a:latin typeface="+mn-lt"/>
              </a:rPr>
              <a:t>Use of authority:  </a:t>
            </a:r>
            <a:r>
              <a:rPr lang="en-US" sz="4200" b="0" dirty="0">
                <a:latin typeface="+mn-lt"/>
              </a:rPr>
              <a:t>Types &amp;  frequency</a:t>
            </a:r>
          </a:p>
        </p:txBody>
      </p:sp>
      <p:sp>
        <p:nvSpPr>
          <p:cNvPr id="3" name="Content Placeholder 2">
            <a:extLst>
              <a:ext uri="{FF2B5EF4-FFF2-40B4-BE49-F238E27FC236}">
                <a16:creationId xmlns:a16="http://schemas.microsoft.com/office/drawing/2014/main" id="{B73AADBD-6E2D-4058-873C-F758407F4D03}"/>
              </a:ext>
            </a:extLst>
          </p:cNvPr>
          <p:cNvSpPr>
            <a:spLocks noGrp="1"/>
          </p:cNvSpPr>
          <p:nvPr>
            <p:ph idx="1"/>
          </p:nvPr>
        </p:nvSpPr>
        <p:spPr>
          <a:xfrm>
            <a:off x="581192" y="2532806"/>
            <a:ext cx="10537265" cy="3442543"/>
          </a:xfrm>
        </p:spPr>
        <p:txBody>
          <a:bodyPr>
            <a:noAutofit/>
          </a:bodyPr>
          <a:lstStyle/>
          <a:p>
            <a:r>
              <a:rPr lang="en-US" sz="2200" dirty="0"/>
              <a:t>The study identified 5 main ways legal writers use cases (most to least frequent):</a:t>
            </a:r>
          </a:p>
          <a:p>
            <a:pPr marL="568325" indent="-338138">
              <a:buFont typeface="+mj-lt"/>
              <a:buAutoNum type="arabicPeriod"/>
            </a:pPr>
            <a:r>
              <a:rPr lang="en-US" sz="2200" dirty="0"/>
              <a:t>As support for a legal rule</a:t>
            </a:r>
          </a:p>
          <a:p>
            <a:pPr marL="568325" indent="-338138">
              <a:buFont typeface="+mj-lt"/>
              <a:buAutoNum type="arabicPeriod"/>
            </a:pPr>
            <a:r>
              <a:rPr lang="en-US" sz="2200" dirty="0"/>
              <a:t>As the source of a quotation</a:t>
            </a:r>
          </a:p>
          <a:p>
            <a:pPr marL="568325" indent="-338138">
              <a:buFont typeface="+mj-lt"/>
              <a:buAutoNum type="arabicPeriod"/>
            </a:pPr>
            <a:r>
              <a:rPr lang="en-US" sz="2200" dirty="0"/>
              <a:t>As an example for comparison or distinction</a:t>
            </a:r>
          </a:p>
          <a:p>
            <a:pPr marL="568325" indent="-338138">
              <a:buFont typeface="+mj-lt"/>
              <a:buAutoNum type="arabicPeriod"/>
            </a:pPr>
            <a:r>
              <a:rPr lang="en-US" sz="2200" dirty="0"/>
              <a:t>As support for a policy—the </a:t>
            </a:r>
            <a:r>
              <a:rPr lang="en-US" sz="2200" dirty="0">
                <a:solidFill>
                  <a:srgbClr val="FF0000"/>
                </a:solidFill>
              </a:rPr>
              <a:t>“why”</a:t>
            </a:r>
            <a:r>
              <a:rPr lang="en-US" sz="2200" dirty="0"/>
              <a:t> of a legal rule</a:t>
            </a:r>
          </a:p>
          <a:p>
            <a:pPr marL="568325" indent="-338138">
              <a:buFont typeface="+mj-lt"/>
              <a:buAutoNum type="arabicPeriod"/>
            </a:pPr>
            <a:r>
              <a:rPr lang="en-US" sz="2200" dirty="0"/>
              <a:t>As support for a generalization about </a:t>
            </a:r>
            <a:r>
              <a:rPr lang="en-US" sz="2200" dirty="0">
                <a:solidFill>
                  <a:srgbClr val="FF0000"/>
                </a:solidFill>
              </a:rPr>
              <a:t>how</a:t>
            </a:r>
            <a:r>
              <a:rPr lang="en-US" sz="2200" dirty="0"/>
              <a:t> courts decide these kinds of cases</a:t>
            </a:r>
          </a:p>
        </p:txBody>
      </p:sp>
      <p:sp>
        <p:nvSpPr>
          <p:cNvPr id="4" name="Slide Number Placeholder 3">
            <a:extLst>
              <a:ext uri="{FF2B5EF4-FFF2-40B4-BE49-F238E27FC236}">
                <a16:creationId xmlns:a16="http://schemas.microsoft.com/office/drawing/2014/main" id="{800C144E-53ED-EC77-8A0E-41B23B9D7A9F}"/>
              </a:ext>
            </a:extLst>
          </p:cNvPr>
          <p:cNvSpPr>
            <a:spLocks noGrp="1"/>
          </p:cNvSpPr>
          <p:nvPr>
            <p:ph type="sldNum" sz="quarter" idx="12"/>
          </p:nvPr>
        </p:nvSpPr>
        <p:spPr/>
        <p:txBody>
          <a:bodyPr/>
          <a:lstStyle/>
          <a:p>
            <a:fld id="{3A98EE3D-8CD1-4C3F-BD1C-C98C9596463C}" type="slidenum">
              <a:rPr lang="en-US" smtClean="0"/>
              <a:t>44</a:t>
            </a:fld>
            <a:endParaRPr lang="en-US" dirty="0"/>
          </a:p>
        </p:txBody>
      </p:sp>
      <p:sp>
        <p:nvSpPr>
          <p:cNvPr id="6" name="TextBox 5">
            <a:extLst>
              <a:ext uri="{FF2B5EF4-FFF2-40B4-BE49-F238E27FC236}">
                <a16:creationId xmlns:a16="http://schemas.microsoft.com/office/drawing/2014/main" id="{E21F63D3-A484-73DB-3FC8-0FD53081ACAA}"/>
              </a:ext>
            </a:extLst>
          </p:cNvPr>
          <p:cNvSpPr txBox="1"/>
          <p:nvPr/>
        </p:nvSpPr>
        <p:spPr>
          <a:xfrm>
            <a:off x="184094" y="6155844"/>
            <a:ext cx="9801478" cy="312650"/>
          </a:xfrm>
          <a:prstGeom prst="rect">
            <a:avLst/>
          </a:prstGeom>
          <a:noFill/>
        </p:spPr>
        <p:txBody>
          <a:bodyPr wrap="square">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Brian Larson, Precedent as Rational Persuasion, 25 Legal Writing: Journal of the Legal Writing Institute 135 (2021)</a:t>
            </a:r>
          </a:p>
        </p:txBody>
      </p:sp>
    </p:spTree>
    <p:extLst>
      <p:ext uri="{BB962C8B-B14F-4D97-AF65-F5344CB8AC3E}">
        <p14:creationId xmlns:p14="http://schemas.microsoft.com/office/powerpoint/2010/main" val="429490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8255-3E3F-4D8B-8826-FD6573EAC5C0}"/>
              </a:ext>
            </a:extLst>
          </p:cNvPr>
          <p:cNvSpPr>
            <a:spLocks noGrp="1"/>
          </p:cNvSpPr>
          <p:nvPr>
            <p:ph type="title"/>
          </p:nvPr>
        </p:nvSpPr>
        <p:spPr/>
        <p:txBody>
          <a:bodyPr>
            <a:normAutofit/>
          </a:bodyPr>
          <a:lstStyle/>
          <a:p>
            <a:pPr algn="ctr"/>
            <a:r>
              <a:rPr lang="en-US" sz="4200" dirty="0">
                <a:latin typeface="+mn-lt"/>
              </a:rPr>
              <a:t>Use of authority:  Winning &amp; Losing Uses</a:t>
            </a:r>
            <a:endParaRPr lang="en-US" sz="4200" b="0" dirty="0">
              <a:latin typeface="+mn-lt"/>
            </a:endParaRPr>
          </a:p>
        </p:txBody>
      </p:sp>
      <p:sp>
        <p:nvSpPr>
          <p:cNvPr id="3" name="Content Placeholder 2">
            <a:extLst>
              <a:ext uri="{FF2B5EF4-FFF2-40B4-BE49-F238E27FC236}">
                <a16:creationId xmlns:a16="http://schemas.microsoft.com/office/drawing/2014/main" id="{64060DBD-D459-4246-9D75-DCF34805D913}"/>
              </a:ext>
            </a:extLst>
          </p:cNvPr>
          <p:cNvSpPr>
            <a:spLocks noGrp="1"/>
          </p:cNvSpPr>
          <p:nvPr>
            <p:ph idx="1"/>
          </p:nvPr>
        </p:nvSpPr>
        <p:spPr>
          <a:xfrm>
            <a:off x="581190" y="2340863"/>
            <a:ext cx="11029615" cy="4270329"/>
          </a:xfrm>
        </p:spPr>
        <p:txBody>
          <a:bodyPr>
            <a:normAutofit fontScale="25000" lnSpcReduction="20000"/>
          </a:bodyPr>
          <a:lstStyle/>
          <a:p>
            <a:pPr>
              <a:lnSpc>
                <a:spcPct val="120000"/>
              </a:lnSpc>
            </a:pPr>
            <a:r>
              <a:rPr lang="en-US" sz="8800" dirty="0"/>
              <a:t>Winning briefs tended to make more of these types of uses  than losing briefs: </a:t>
            </a:r>
          </a:p>
          <a:p>
            <a:pPr marL="546250" lvl="1">
              <a:lnSpc>
                <a:spcPct val="120000"/>
              </a:lnSpc>
            </a:pPr>
            <a:r>
              <a:rPr lang="en-US" sz="8500" dirty="0">
                <a:solidFill>
                  <a:srgbClr val="0070C0"/>
                </a:solidFill>
              </a:rPr>
              <a:t>Policy the (“why”)</a:t>
            </a:r>
          </a:p>
          <a:p>
            <a:pPr marL="546250" lvl="1">
              <a:lnSpc>
                <a:spcPct val="120000"/>
              </a:lnSpc>
            </a:pPr>
            <a:r>
              <a:rPr lang="en-US" sz="8500" dirty="0">
                <a:solidFill>
                  <a:srgbClr val="0070C0"/>
                </a:solidFill>
              </a:rPr>
              <a:t>Generalization (how courts decide these kinds of cases)</a:t>
            </a:r>
          </a:p>
          <a:p>
            <a:pPr>
              <a:lnSpc>
                <a:spcPct val="120000"/>
              </a:lnSpc>
            </a:pPr>
            <a:endParaRPr lang="en-US" sz="8800" dirty="0">
              <a:solidFill>
                <a:srgbClr val="0070C0"/>
              </a:solidFill>
            </a:endParaRPr>
          </a:p>
          <a:p>
            <a:pPr>
              <a:lnSpc>
                <a:spcPct val="120000"/>
              </a:lnSpc>
            </a:pPr>
            <a:r>
              <a:rPr lang="en-US" sz="8800" dirty="0"/>
              <a:t>Losing briefs tended to use more of these types than winning briefs:</a:t>
            </a:r>
            <a:endParaRPr lang="en-US" sz="8800" dirty="0">
              <a:solidFill>
                <a:srgbClr val="0070C0"/>
              </a:solidFill>
            </a:endParaRPr>
          </a:p>
          <a:p>
            <a:pPr marL="546250" lvl="1">
              <a:lnSpc>
                <a:spcPct val="120000"/>
              </a:lnSpc>
            </a:pPr>
            <a:r>
              <a:rPr lang="en-US" sz="8500" dirty="0">
                <a:solidFill>
                  <a:srgbClr val="0070C0"/>
                </a:solidFill>
              </a:rPr>
              <a:t>Rule</a:t>
            </a:r>
          </a:p>
          <a:p>
            <a:pPr marL="546250" lvl="1">
              <a:lnSpc>
                <a:spcPct val="120000"/>
              </a:lnSpc>
            </a:pPr>
            <a:r>
              <a:rPr lang="en-US" sz="8500" dirty="0">
                <a:solidFill>
                  <a:srgbClr val="0070C0"/>
                </a:solidFill>
              </a:rPr>
              <a:t>Quotation</a:t>
            </a:r>
          </a:p>
          <a:p>
            <a:pPr marL="546250" lvl="1">
              <a:lnSpc>
                <a:spcPct val="120000"/>
              </a:lnSpc>
            </a:pPr>
            <a:r>
              <a:rPr lang="en-US" sz="8500" dirty="0">
                <a:solidFill>
                  <a:srgbClr val="0070C0"/>
                </a:solidFill>
              </a:rPr>
              <a:t>Example</a:t>
            </a:r>
          </a:p>
          <a:p>
            <a:pPr marL="0" indent="0" algn="r">
              <a:lnSpc>
                <a:spcPct val="120000"/>
              </a:lnSpc>
              <a:buNone/>
            </a:pPr>
            <a:r>
              <a:rPr lang="en-US" sz="1400" dirty="0"/>
              <a:t>)</a:t>
            </a:r>
          </a:p>
        </p:txBody>
      </p:sp>
      <p:sp>
        <p:nvSpPr>
          <p:cNvPr id="4" name="Slide Number Placeholder 3">
            <a:extLst>
              <a:ext uri="{FF2B5EF4-FFF2-40B4-BE49-F238E27FC236}">
                <a16:creationId xmlns:a16="http://schemas.microsoft.com/office/drawing/2014/main" id="{57692EBE-3073-75C7-FDD9-5553D18C9A55}"/>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5" name="TextBox 4">
            <a:extLst>
              <a:ext uri="{FF2B5EF4-FFF2-40B4-BE49-F238E27FC236}">
                <a16:creationId xmlns:a16="http://schemas.microsoft.com/office/drawing/2014/main" id="{C0738C21-9D80-04C7-DBEB-BA16C292777C}"/>
              </a:ext>
            </a:extLst>
          </p:cNvPr>
          <p:cNvSpPr txBox="1"/>
          <p:nvPr/>
        </p:nvSpPr>
        <p:spPr>
          <a:xfrm>
            <a:off x="167910" y="6514654"/>
            <a:ext cx="9801478" cy="312650"/>
          </a:xfrm>
          <a:prstGeom prst="rect">
            <a:avLst/>
          </a:prstGeom>
          <a:noFill/>
        </p:spPr>
        <p:txBody>
          <a:bodyPr wrap="square">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Brian Larson, Precedent as Rational Persuasion, 25 Legal Writing: Journal of the Legal Writing Institute 135 (2021)</a:t>
            </a:r>
          </a:p>
        </p:txBody>
      </p:sp>
    </p:spTree>
    <p:extLst>
      <p:ext uri="{BB962C8B-B14F-4D97-AF65-F5344CB8AC3E}">
        <p14:creationId xmlns:p14="http://schemas.microsoft.com/office/powerpoint/2010/main" val="587591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a:bodyPr>
          <a:lstStyle/>
          <a:p>
            <a:br>
              <a:rPr lang="en-US" sz="4800" b="0" kern="1200" cap="all" dirty="0">
                <a:solidFill>
                  <a:schemeClr val="tx2"/>
                </a:solidFill>
                <a:latin typeface="+mj-lt"/>
                <a:ea typeface="+mj-ea"/>
                <a:cs typeface="+mj-cs"/>
              </a:rPr>
            </a:br>
            <a:r>
              <a:rPr lang="en-US" sz="4800" b="0" kern="1200" cap="all" dirty="0">
                <a:solidFill>
                  <a:schemeClr val="tx2"/>
                </a:solidFill>
                <a:latin typeface="+mj-lt"/>
                <a:ea typeface="+mj-ea"/>
                <a:cs typeface="+mj-cs"/>
              </a:rPr>
              <a:t>Transitions &amp;</a:t>
            </a:r>
            <a:br>
              <a:rPr lang="en-US" sz="4800" b="0" kern="1200" cap="all" dirty="0">
                <a:solidFill>
                  <a:schemeClr val="tx2"/>
                </a:solidFill>
                <a:latin typeface="+mj-lt"/>
                <a:ea typeface="+mj-ea"/>
                <a:cs typeface="+mj-cs"/>
              </a:rPr>
            </a:br>
            <a:r>
              <a:rPr lang="en-US" sz="4800" b="0" kern="1200" cap="all" dirty="0">
                <a:solidFill>
                  <a:schemeClr val="tx2"/>
                </a:solidFill>
                <a:latin typeface="+mj-lt"/>
                <a:ea typeface="+mj-ea"/>
                <a:cs typeface="+mj-cs"/>
              </a:rPr>
              <a:t>Connections </a:t>
            </a:r>
            <a:br>
              <a:rPr lang="en-US" sz="4800" b="0" kern="1200" cap="all" dirty="0">
                <a:solidFill>
                  <a:schemeClr val="tx2"/>
                </a:solidFill>
                <a:latin typeface="+mj-lt"/>
                <a:ea typeface="+mj-ea"/>
                <a:cs typeface="+mj-cs"/>
              </a:rPr>
            </a:br>
            <a:endParaRPr lang="en-US" sz="4800" b="0" kern="1200" cap="all" dirty="0">
              <a:solidFill>
                <a:schemeClr val="tx2"/>
              </a:solidFill>
              <a:latin typeface="+mj-lt"/>
              <a:ea typeface="+mj-ea"/>
              <a:cs typeface="+mj-cs"/>
            </a:endParaRP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BC3459C-2C77-6242-A1E4-D57C8A4357D9}"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46</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98337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1036" y="875904"/>
            <a:ext cx="7315200" cy="1154097"/>
          </a:xfrm>
        </p:spPr>
        <p:txBody>
          <a:bodyPr>
            <a:normAutofit fontScale="90000"/>
          </a:bodyPr>
          <a:lstStyle/>
          <a:p>
            <a:br>
              <a:rPr lang="en-US" dirty="0">
                <a:latin typeface="+mn-lt"/>
              </a:rPr>
            </a:br>
            <a:r>
              <a:rPr lang="en-US" sz="4200" dirty="0">
                <a:latin typeface="+mn-lt"/>
              </a:rPr>
              <a:t>Transitions and Connections </a:t>
            </a:r>
            <a:endParaRPr lang="en-US" sz="4200" dirty="0">
              <a:latin typeface="+mj-lt"/>
            </a:endParaRPr>
          </a:p>
        </p:txBody>
      </p:sp>
      <p:sp>
        <p:nvSpPr>
          <p:cNvPr id="8" name="Content Placeholder 7"/>
          <p:cNvSpPr>
            <a:spLocks noGrp="1"/>
          </p:cNvSpPr>
          <p:nvPr>
            <p:ph idx="1"/>
          </p:nvPr>
        </p:nvSpPr>
        <p:spPr>
          <a:xfrm>
            <a:off x="2038350" y="2170002"/>
            <a:ext cx="8229600" cy="4525963"/>
          </a:xfrm>
        </p:spPr>
        <p:txBody>
          <a:bodyPr>
            <a:normAutofit/>
          </a:bodyPr>
          <a:lstStyle/>
          <a:p>
            <a:pPr marL="457200" lvl="1" indent="0">
              <a:buNone/>
            </a:pPr>
            <a:endParaRPr lang="en-US" sz="2600" dirty="0">
              <a:latin typeface="+mj-lt"/>
            </a:endParaRPr>
          </a:p>
          <a:p>
            <a:pPr lvl="1">
              <a:buFont typeface="Arial" panose="020B0604020202020204" pitchFamily="34" charset="0"/>
              <a:buChar char="•"/>
            </a:pPr>
            <a:r>
              <a:rPr lang="en-US" sz="2800" dirty="0"/>
              <a:t>Using linking words, sign-posting, etc. </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Research shows that transitions/ connection words can improve reader understanding   </a:t>
            </a:r>
          </a:p>
          <a:p>
            <a:pPr lvl="1">
              <a:buFont typeface="Arial" panose="020B0604020202020204" pitchFamily="34" charset="0"/>
              <a:buChar char="•"/>
            </a:pPr>
            <a:endParaRPr lang="en-US" sz="3200" dirty="0">
              <a:latin typeface="+mj-lt"/>
            </a:endParaRPr>
          </a:p>
          <a:p>
            <a:pPr lvl="1">
              <a:buFont typeface="Arial" panose="020B0604020202020204" pitchFamily="34" charset="0"/>
              <a:buChar char="•"/>
            </a:pPr>
            <a:endParaRPr lang="en-US" sz="32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pPr defTabSz="457200">
              <a:defRPr/>
            </a:pPr>
            <a:fld id="{BBC3459C-2C77-6242-A1E4-D57C8A4357D9}" type="slidenum">
              <a:rPr lang="en-US" sz="1100">
                <a:solidFill>
                  <a:prstClr val="black">
                    <a:tint val="75000"/>
                  </a:prstClr>
                </a:solidFill>
                <a:latin typeface="Arial"/>
              </a:rPr>
              <a:pPr defTabSz="457200">
                <a:defRPr/>
              </a:pPr>
              <a:t>47</a:t>
            </a:fld>
            <a:endParaRPr lang="en-US" sz="1100">
              <a:solidFill>
                <a:prstClr val="black">
                  <a:tint val="75000"/>
                </a:prstClr>
              </a:solidFill>
              <a:latin typeface="Arial"/>
            </a:endParaRPr>
          </a:p>
        </p:txBody>
      </p:sp>
    </p:spTree>
    <p:extLst>
      <p:ext uri="{BB962C8B-B14F-4D97-AF65-F5344CB8AC3E}">
        <p14:creationId xmlns:p14="http://schemas.microsoft.com/office/powerpoint/2010/main" val="1692359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220" y="788821"/>
            <a:ext cx="7315200" cy="1106645"/>
          </a:xfrm>
        </p:spPr>
        <p:txBody>
          <a:bodyPr>
            <a:normAutofit fontScale="90000"/>
          </a:bodyPr>
          <a:lstStyle/>
          <a:p>
            <a:br>
              <a:rPr lang="en-US" sz="4200" dirty="0">
                <a:latin typeface="+mn-lt"/>
              </a:rPr>
            </a:br>
            <a:r>
              <a:rPr lang="en-US" sz="4200" dirty="0">
                <a:latin typeface="+mn-lt"/>
              </a:rPr>
              <a:t>Transitions and Connections </a:t>
            </a:r>
            <a:br>
              <a:rPr lang="en-US" sz="4200" dirty="0">
                <a:latin typeface="+mn-lt"/>
              </a:rPr>
            </a:br>
            <a:endParaRPr lang="en-US" dirty="0">
              <a:latin typeface="+mj-lt"/>
            </a:endParaRPr>
          </a:p>
        </p:txBody>
      </p:sp>
      <p:sp>
        <p:nvSpPr>
          <p:cNvPr id="8" name="Content Placeholder 7"/>
          <p:cNvSpPr>
            <a:spLocks noGrp="1"/>
          </p:cNvSpPr>
          <p:nvPr>
            <p:ph idx="1"/>
          </p:nvPr>
        </p:nvSpPr>
        <p:spPr>
          <a:xfrm>
            <a:off x="1456565" y="2170002"/>
            <a:ext cx="9192553" cy="4525963"/>
          </a:xfrm>
        </p:spPr>
        <p:txBody>
          <a:bodyPr>
            <a:normAutofit/>
          </a:bodyPr>
          <a:lstStyle/>
          <a:p>
            <a:pPr marL="457200" lvl="1" indent="0">
              <a:buNone/>
            </a:pPr>
            <a:endParaRPr lang="en-US" sz="2600" dirty="0">
              <a:latin typeface="+mj-lt"/>
            </a:endParaRPr>
          </a:p>
          <a:p>
            <a:pPr lvl="1">
              <a:buFont typeface="Arial" panose="020B0604020202020204" pitchFamily="34" charset="0"/>
              <a:buChar char="•"/>
            </a:pPr>
            <a:r>
              <a:rPr lang="en-US" sz="2800" dirty="0"/>
              <a:t>E.g., two sentences linked with “because” resulted in faster comprehension than to sentences with no link</a:t>
            </a:r>
          </a:p>
          <a:p>
            <a:pPr lvl="1">
              <a:buFont typeface="Arial" panose="020B0604020202020204" pitchFamily="34" charset="0"/>
              <a:buChar char="•"/>
            </a:pPr>
            <a:r>
              <a:rPr lang="en-US" sz="2800" dirty="0"/>
              <a:t>And, between sentences linked with a) nothing, b) “and,” and c) “because,” the “because” sentences were easiest to recall</a:t>
            </a:r>
          </a:p>
          <a:p>
            <a:pPr lvl="1">
              <a:buFont typeface="Arial" panose="020B0604020202020204" pitchFamily="34" charset="0"/>
              <a:buChar char="•"/>
            </a:pPr>
            <a:r>
              <a:rPr lang="en-US" sz="2800" dirty="0"/>
              <a:t>Because of the connection (presumably)</a:t>
            </a:r>
            <a:r>
              <a:rPr lang="en-US" sz="2800" dirty="0">
                <a:latin typeface="+mj-lt"/>
              </a:rPr>
              <a:t>  </a:t>
            </a:r>
          </a:p>
          <a:p>
            <a:pPr lvl="1">
              <a:buFont typeface="Arial" panose="020B0604020202020204" pitchFamily="34" charset="0"/>
              <a:buChar char="•"/>
            </a:pPr>
            <a:endParaRPr lang="en-US" sz="3200" dirty="0">
              <a:latin typeface="+mj-lt"/>
            </a:endParaRPr>
          </a:p>
          <a:p>
            <a:pPr lvl="1">
              <a:buFont typeface="Arial" panose="020B0604020202020204" pitchFamily="34" charset="0"/>
              <a:buChar char="•"/>
            </a:pPr>
            <a:endParaRPr lang="en-US" sz="32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pPr defTabSz="457200">
              <a:defRPr/>
            </a:pPr>
            <a:fld id="{BBC3459C-2C77-6242-A1E4-D57C8A4357D9}" type="slidenum">
              <a:rPr lang="en-US" sz="1100">
                <a:solidFill>
                  <a:prstClr val="black">
                    <a:tint val="75000"/>
                  </a:prstClr>
                </a:solidFill>
                <a:latin typeface="Arial"/>
              </a:rPr>
              <a:pPr defTabSz="457200">
                <a:defRPr/>
              </a:pPr>
              <a:t>48</a:t>
            </a:fld>
            <a:endParaRPr lang="en-US" sz="1100">
              <a:solidFill>
                <a:prstClr val="black">
                  <a:tint val="75000"/>
                </a:prstClr>
              </a:solidFill>
              <a:latin typeface="Arial"/>
            </a:endParaRPr>
          </a:p>
        </p:txBody>
      </p:sp>
      <p:sp>
        <p:nvSpPr>
          <p:cNvPr id="4" name="TextBox 3">
            <a:extLst>
              <a:ext uri="{FF2B5EF4-FFF2-40B4-BE49-F238E27FC236}">
                <a16:creationId xmlns:a16="http://schemas.microsoft.com/office/drawing/2014/main" id="{774145D1-16F6-7262-FCCE-D7BD7B84B6F2}"/>
              </a:ext>
            </a:extLst>
          </p:cNvPr>
          <p:cNvSpPr txBox="1"/>
          <p:nvPr/>
        </p:nvSpPr>
        <p:spPr>
          <a:xfrm>
            <a:off x="138770" y="6113652"/>
            <a:ext cx="9005229" cy="523220"/>
          </a:xfrm>
          <a:prstGeom prst="rect">
            <a:avLst/>
          </a:prstGeom>
          <a:noFill/>
        </p:spPr>
        <p:txBody>
          <a:bodyPr wrap="square" rtlCol="0">
            <a:spAutoFit/>
          </a:bodyPr>
          <a:lstStyle/>
          <a:p>
            <a:r>
              <a:rPr lang="en-US" sz="1400" dirty="0">
                <a:solidFill>
                  <a:srgbClr val="242424"/>
                </a:solidFill>
                <a:latin typeface="Calibri" panose="020F0502020204030204" pitchFamily="34" charset="0"/>
                <a:ea typeface="Times New Roman" panose="02020603050405020304" pitchFamily="18" charset="0"/>
              </a:rPr>
              <a:t>Diana J. Simon, The Power of Connectivity: The Science and Art of Transitions, 18 Leg. Comm. &amp; Rhetoric: JALWD 65 (2021)</a:t>
            </a:r>
            <a:endParaRPr lang="en-US" sz="1400" dirty="0"/>
          </a:p>
        </p:txBody>
      </p:sp>
    </p:spTree>
    <p:extLst>
      <p:ext uri="{BB962C8B-B14F-4D97-AF65-F5344CB8AC3E}">
        <p14:creationId xmlns:p14="http://schemas.microsoft.com/office/powerpoint/2010/main" val="23658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221" y="843535"/>
            <a:ext cx="7315200" cy="1154097"/>
          </a:xfrm>
        </p:spPr>
        <p:txBody>
          <a:bodyPr>
            <a:normAutofit/>
          </a:bodyPr>
          <a:lstStyle/>
          <a:p>
            <a:r>
              <a:rPr lang="en-US" sz="4200" dirty="0">
                <a:latin typeface="+mn-lt"/>
              </a:rPr>
              <a:t>“Hedging”</a:t>
            </a:r>
            <a:endParaRPr lang="en-US" sz="4200" dirty="0">
              <a:latin typeface="+mj-lt"/>
            </a:endParaRPr>
          </a:p>
        </p:txBody>
      </p:sp>
      <p:sp>
        <p:nvSpPr>
          <p:cNvPr id="8" name="Content Placeholder 7"/>
          <p:cNvSpPr>
            <a:spLocks noGrp="1"/>
          </p:cNvSpPr>
          <p:nvPr>
            <p:ph idx="1"/>
          </p:nvPr>
        </p:nvSpPr>
        <p:spPr>
          <a:xfrm>
            <a:off x="2038350" y="2170002"/>
            <a:ext cx="8229600" cy="4525963"/>
          </a:xfrm>
        </p:spPr>
        <p:txBody>
          <a:bodyPr>
            <a:normAutofit/>
          </a:bodyPr>
          <a:lstStyle/>
          <a:p>
            <a:pPr lvl="1">
              <a:buFont typeface="Arial" panose="020B0604020202020204" pitchFamily="34" charset="0"/>
              <a:buChar char="•"/>
            </a:pPr>
            <a:r>
              <a:rPr lang="en-US" sz="2800" dirty="0"/>
              <a:t>Hedging is a particular sort of connection that acknowledges a concern, problem, or counter</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E.g., , “however,” “albeit,” “regardless,” “even if/ assuming/ though,” “nevertheless,” “while”</a:t>
            </a:r>
            <a:endParaRPr lang="en-US" sz="32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pPr defTabSz="457200">
              <a:defRPr/>
            </a:pPr>
            <a:fld id="{BBC3459C-2C77-6242-A1E4-D57C8A4357D9}" type="slidenum">
              <a:rPr lang="en-US" sz="1100">
                <a:solidFill>
                  <a:prstClr val="black">
                    <a:tint val="75000"/>
                  </a:prstClr>
                </a:solidFill>
                <a:latin typeface="Arial"/>
              </a:rPr>
              <a:pPr defTabSz="457200">
                <a:defRPr/>
              </a:pPr>
              <a:t>49</a:t>
            </a:fld>
            <a:endParaRPr lang="en-US" sz="1100">
              <a:solidFill>
                <a:prstClr val="black">
                  <a:tint val="75000"/>
                </a:prstClr>
              </a:solidFill>
              <a:latin typeface="Arial"/>
            </a:endParaRPr>
          </a:p>
        </p:txBody>
      </p:sp>
    </p:spTree>
    <p:extLst>
      <p:ext uri="{BB962C8B-B14F-4D97-AF65-F5344CB8AC3E}">
        <p14:creationId xmlns:p14="http://schemas.microsoft.com/office/powerpoint/2010/main" val="344691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89286" y="702156"/>
            <a:ext cx="11029616" cy="1188720"/>
          </a:xfrm>
        </p:spPr>
        <p:txBody>
          <a:bodyPr>
            <a:noAutofit/>
          </a:bodyPr>
          <a:lstStyle/>
          <a:p>
            <a:r>
              <a:rPr lang="en-US" sz="3800" dirty="0">
                <a:latin typeface="+mn-lt"/>
                <a:ea typeface="Calibri" panose="020F0502020204030204" pitchFamily="34" charset="0"/>
                <a:cs typeface="Calibri" panose="020F0502020204030204" pitchFamily="34" charset="0"/>
              </a:rPr>
              <a:t>Empirical Research On Legal Writing: Limits</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423914"/>
            <a:ext cx="1052510" cy="365125"/>
          </a:xfrm>
        </p:spPr>
        <p:txBody>
          <a:bodyPr>
            <a:normAutofit/>
          </a:bodyPr>
          <a:lstStyle/>
          <a:p>
            <a:pPr>
              <a:spcAft>
                <a:spcPts val="600"/>
              </a:spcAft>
            </a:pPr>
            <a:fld id="{BBC3459C-2C77-6242-A1E4-D57C8A4357D9}" type="slidenum">
              <a:rPr lang="en-US" smtClean="0"/>
              <a:pPr>
                <a:spcAft>
                  <a:spcPts val="600"/>
                </a:spcAft>
              </a:pPr>
              <a:t>5</a:t>
            </a:fld>
            <a:endParaRPr lang="en-US"/>
          </a:p>
        </p:txBody>
      </p:sp>
      <p:graphicFrame>
        <p:nvGraphicFramePr>
          <p:cNvPr id="10" name="Content Placeholder 7">
            <a:extLst>
              <a:ext uri="{FF2B5EF4-FFF2-40B4-BE49-F238E27FC236}">
                <a16:creationId xmlns:a16="http://schemas.microsoft.com/office/drawing/2014/main" id="{EB8AFE96-7F7F-6759-860E-9B524D91F096}"/>
              </a:ext>
            </a:extLst>
          </p:cNvPr>
          <p:cNvGraphicFramePr>
            <a:graphicFrameLocks noGrp="1"/>
          </p:cNvGraphicFramePr>
          <p:nvPr>
            <p:ph idx="1"/>
            <p:extLst>
              <p:ext uri="{D42A27DB-BD31-4B8C-83A1-F6EECF244321}">
                <p14:modId xmlns:p14="http://schemas.microsoft.com/office/powerpoint/2010/main" val="2850264283"/>
              </p:ext>
            </p:extLst>
          </p:nvPr>
        </p:nvGraphicFramePr>
        <p:xfrm>
          <a:off x="888522" y="2905041"/>
          <a:ext cx="10262303" cy="287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362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0127" y="773388"/>
            <a:ext cx="7315200" cy="937565"/>
          </a:xfrm>
        </p:spPr>
        <p:txBody>
          <a:bodyPr>
            <a:normAutofit/>
          </a:bodyPr>
          <a:lstStyle/>
          <a:p>
            <a:r>
              <a:rPr lang="en-US" sz="4200" dirty="0">
                <a:latin typeface="+mn-lt"/>
              </a:rPr>
              <a:t>“Hedging”</a:t>
            </a:r>
            <a:endParaRPr lang="en-US" sz="4200" dirty="0">
              <a:latin typeface="+mj-lt"/>
            </a:endParaRPr>
          </a:p>
        </p:txBody>
      </p:sp>
      <p:sp>
        <p:nvSpPr>
          <p:cNvPr id="8" name="Content Placeholder 7"/>
          <p:cNvSpPr>
            <a:spLocks noGrp="1"/>
          </p:cNvSpPr>
          <p:nvPr>
            <p:ph idx="1"/>
          </p:nvPr>
        </p:nvSpPr>
        <p:spPr>
          <a:xfrm>
            <a:off x="1003412" y="1661342"/>
            <a:ext cx="9904652" cy="4525963"/>
          </a:xfrm>
        </p:spPr>
        <p:txBody>
          <a:bodyPr>
            <a:normAutofit/>
          </a:bodyPr>
          <a:lstStyle/>
          <a:p>
            <a:pPr lvl="1">
              <a:buFont typeface="Arial" panose="020B0604020202020204" pitchFamily="34" charset="0"/>
              <a:buChar char="•"/>
            </a:pPr>
            <a:r>
              <a:rPr lang="en-US" sz="2600" dirty="0"/>
              <a:t>The </a:t>
            </a:r>
            <a:r>
              <a:rPr lang="en-US" sz="2600" i="1" dirty="0"/>
              <a:t>Does Lawyering Matter? </a:t>
            </a:r>
            <a:r>
              <a:rPr lang="en-US" sz="2600" dirty="0"/>
              <a:t>study found that, among writing/ textual features, hedging had the overall highest correlation with win prediction (.061) </a:t>
            </a:r>
          </a:p>
          <a:p>
            <a:pPr lvl="1">
              <a:buFont typeface="Arial" panose="020B0604020202020204" pitchFamily="34" charset="0"/>
              <a:buChar char="•"/>
            </a:pPr>
            <a:r>
              <a:rPr lang="en-US" sz="2600" dirty="0"/>
              <a:t>Hedging generally appeared when brief was acknowledging and defusing unhelpful authority or argument</a:t>
            </a:r>
          </a:p>
          <a:p>
            <a:pPr lvl="1">
              <a:buFont typeface="Arial" panose="020B0604020202020204" pitchFamily="34" charset="0"/>
              <a:buChar char="•"/>
            </a:pPr>
            <a:r>
              <a:rPr lang="en-US" sz="2600" dirty="0"/>
              <a:t>Perhaps fits with idea that briefs do better if they cite, rather than ignore, opponent’s cases  </a:t>
            </a:r>
            <a:endParaRPr lang="en-US" sz="2600" dirty="0">
              <a:latin typeface="+mj-lt"/>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p:txBody>
          <a:bodyPr/>
          <a:lstStyle/>
          <a:p>
            <a:pPr defTabSz="457200">
              <a:defRPr/>
            </a:pPr>
            <a:fld id="{BBC3459C-2C77-6242-A1E4-D57C8A4357D9}" type="slidenum">
              <a:rPr lang="en-US" sz="1100">
                <a:solidFill>
                  <a:prstClr val="black">
                    <a:tint val="75000"/>
                  </a:prstClr>
                </a:solidFill>
                <a:latin typeface="Arial"/>
              </a:rPr>
              <a:pPr defTabSz="457200">
                <a:defRPr/>
              </a:pPr>
              <a:t>50</a:t>
            </a:fld>
            <a:endParaRPr lang="en-US" sz="1100">
              <a:solidFill>
                <a:prstClr val="black">
                  <a:tint val="75000"/>
                </a:prstClr>
              </a:solidFill>
              <a:latin typeface="Arial"/>
            </a:endParaRPr>
          </a:p>
        </p:txBody>
      </p:sp>
      <p:sp>
        <p:nvSpPr>
          <p:cNvPr id="4" name="TextBox 3">
            <a:extLst>
              <a:ext uri="{FF2B5EF4-FFF2-40B4-BE49-F238E27FC236}">
                <a16:creationId xmlns:a16="http://schemas.microsoft.com/office/drawing/2014/main" id="{CE779385-5AE5-BAE4-A5E3-55378385D85C}"/>
              </a:ext>
            </a:extLst>
          </p:cNvPr>
          <p:cNvSpPr txBox="1"/>
          <p:nvPr/>
        </p:nvSpPr>
        <p:spPr>
          <a:xfrm>
            <a:off x="121169" y="6083256"/>
            <a:ext cx="9055200" cy="523220"/>
          </a:xfrm>
          <a:prstGeom prst="rect">
            <a:avLst/>
          </a:prstGeom>
          <a:noFill/>
        </p:spPr>
        <p:txBody>
          <a:bodyPr wrap="square" rtlCol="0">
            <a:spAutoFit/>
          </a:bodyPr>
          <a:lstStyle/>
          <a:p>
            <a:r>
              <a:rPr lang="en-US" sz="1400" dirty="0">
                <a:solidFill>
                  <a:srgbClr val="242424"/>
                </a:solidFill>
                <a:ea typeface="Times New Roman" panose="02020603050405020304" pitchFamily="18" charset="0"/>
                <a:cs typeface="Calibri" panose="020F0502020204030204" pitchFamily="34" charset="0"/>
              </a:rPr>
              <a:t>Elizabeth C. </a:t>
            </a:r>
            <a:r>
              <a:rPr lang="en-US" sz="1400" dirty="0" err="1">
                <a:solidFill>
                  <a:srgbClr val="242424"/>
                </a:solidFill>
                <a:ea typeface="Times New Roman" panose="02020603050405020304" pitchFamily="18" charset="0"/>
                <a:cs typeface="Calibri" panose="020F0502020204030204" pitchFamily="34" charset="0"/>
              </a:rPr>
              <a:t>Tippett</a:t>
            </a:r>
            <a:r>
              <a:rPr lang="en-US" sz="1400" dirty="0">
                <a:solidFill>
                  <a:srgbClr val="242424"/>
                </a:solidFill>
                <a:ea typeface="Times New Roman" panose="02020603050405020304" pitchFamily="18" charset="0"/>
                <a:cs typeface="Calibri" panose="020F0502020204030204" pitchFamily="34" charset="0"/>
              </a:rPr>
              <a:t> et al, </a:t>
            </a:r>
            <a:r>
              <a:rPr lang="en-US" sz="1400" i="1" dirty="0">
                <a:solidFill>
                  <a:srgbClr val="242424"/>
                </a:solidFill>
                <a:ea typeface="Times New Roman" panose="02020603050405020304" pitchFamily="18" charset="0"/>
                <a:cs typeface="Calibri" panose="020F0502020204030204" pitchFamily="34" charset="0"/>
              </a:rPr>
              <a:t>Does Lawyering Matter? Predicting Judicial Decisions from Legal Briefs, and What That Means for Access to Justice</a:t>
            </a:r>
            <a:r>
              <a:rPr lang="en-US" sz="1400" dirty="0">
                <a:solidFill>
                  <a:srgbClr val="242424"/>
                </a:solidFill>
                <a:ea typeface="Times New Roman" panose="02020603050405020304" pitchFamily="18" charset="0"/>
                <a:cs typeface="Calibri" panose="020F0502020204030204" pitchFamily="34" charset="0"/>
              </a:rPr>
              <a:t>, 100 Texas L. Rev. 1157 (2022). </a:t>
            </a:r>
            <a:endParaRPr lang="en-US" sz="1400" dirty="0"/>
          </a:p>
        </p:txBody>
      </p:sp>
    </p:spTree>
    <p:extLst>
      <p:ext uri="{BB962C8B-B14F-4D97-AF65-F5344CB8AC3E}">
        <p14:creationId xmlns:p14="http://schemas.microsoft.com/office/powerpoint/2010/main" val="1142852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fontScale="90000"/>
          </a:bodyPr>
          <a:lstStyle/>
          <a:p>
            <a:br>
              <a:rPr lang="en-US" sz="4800" b="0" kern="1200" cap="all" dirty="0">
                <a:solidFill>
                  <a:schemeClr val="tx2"/>
                </a:solidFill>
                <a:latin typeface="+mj-lt"/>
                <a:ea typeface="+mj-ea"/>
                <a:cs typeface="+mj-cs"/>
              </a:rPr>
            </a:br>
            <a:r>
              <a:rPr lang="en-US" sz="4800" b="0" kern="1200" cap="all" dirty="0">
                <a:solidFill>
                  <a:schemeClr val="tx2"/>
                </a:solidFill>
                <a:latin typeface="+mj-lt"/>
                <a:ea typeface="+mj-ea"/>
                <a:cs typeface="+mj-cs"/>
              </a:rPr>
              <a:t>	</a:t>
            </a:r>
            <a:r>
              <a:rPr lang="en-US" sz="4800" b="0" kern="1200" cap="all" dirty="0" err="1">
                <a:solidFill>
                  <a:schemeClr val="tx2"/>
                </a:solidFill>
                <a:latin typeface="+mj-lt"/>
                <a:ea typeface="+mj-ea"/>
                <a:cs typeface="+mj-cs"/>
              </a:rPr>
              <a:t>Intensifers</a:t>
            </a:r>
            <a:r>
              <a:rPr lang="en-US" sz="4800" b="0" kern="1200" cap="all" dirty="0">
                <a:solidFill>
                  <a:schemeClr val="tx2"/>
                </a:solidFill>
                <a:latin typeface="+mj-lt"/>
                <a:ea typeface="+mj-ea"/>
                <a:cs typeface="+mj-cs"/>
              </a:rPr>
              <a:t> &amp; 				Emotional 	Language  </a:t>
            </a:r>
            <a:br>
              <a:rPr lang="en-US" sz="4800" b="0" kern="1200" cap="all" dirty="0">
                <a:solidFill>
                  <a:schemeClr val="tx2"/>
                </a:solidFill>
                <a:latin typeface="+mj-lt"/>
                <a:ea typeface="+mj-ea"/>
                <a:cs typeface="+mj-cs"/>
              </a:rPr>
            </a:br>
            <a:endParaRPr lang="en-US" sz="4800" b="0" kern="1200" cap="all" dirty="0">
              <a:solidFill>
                <a:schemeClr val="tx2"/>
              </a:solidFill>
              <a:latin typeface="+mj-lt"/>
              <a:ea typeface="+mj-ea"/>
              <a:cs typeface="+mj-cs"/>
            </a:endParaRP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BC3459C-2C77-6242-A1E4-D57C8A4357D9}"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51</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804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rmAutofit/>
          </a:bodyPr>
          <a:lstStyle/>
          <a:p>
            <a:r>
              <a:rPr lang="en-US" sz="4200" dirty="0">
                <a:latin typeface="+mn-lt"/>
              </a:rPr>
              <a:t>Intensifiers</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fontScale="92500" lnSpcReduction="20000"/>
          </a:bodyPr>
          <a:lstStyle/>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Intensifiers heighten, emphasize, or express certainty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LRW scholar (Beazley) has distinguished between “Positive” and “Negative” intensifiers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The distinction between “positive” and “negative” is based on how persuasive these are (supposed to be) to readers</a:t>
            </a:r>
          </a:p>
          <a:p>
            <a:pPr lvl="1">
              <a:spcBef>
                <a:spcPts val="0"/>
              </a:spcBef>
              <a:spcAft>
                <a:spcPts val="0"/>
              </a:spcAft>
            </a:pPr>
            <a:r>
              <a:rPr lang="en-US" sz="2300" dirty="0">
                <a:solidFill>
                  <a:schemeClr val="tx1"/>
                </a:solidFill>
                <a:ea typeface="Calibri" panose="020F0502020204030204" pitchFamily="34" charset="0"/>
                <a:cs typeface="Times New Roman" panose="02020603050405020304" pitchFamily="18" charset="0"/>
              </a:rPr>
              <a:t>Positive= more precise, followed by concrete “why”</a:t>
            </a:r>
          </a:p>
          <a:p>
            <a:pPr lvl="1">
              <a:spcBef>
                <a:spcPts val="0"/>
              </a:spcBef>
              <a:spcAft>
                <a:spcPts val="0"/>
              </a:spcAft>
            </a:pPr>
            <a:r>
              <a:rPr lang="en-US" sz="2300" dirty="0">
                <a:solidFill>
                  <a:schemeClr val="tx1"/>
                </a:solidFill>
                <a:ea typeface="Calibri" panose="020F0502020204030204" pitchFamily="34" charset="0"/>
                <a:cs typeface="Times New Roman" panose="02020603050405020304" pitchFamily="18" charset="0"/>
              </a:rPr>
              <a:t>Negative= more hyperbolic, rhetorical, overstated </a:t>
            </a:r>
          </a:p>
          <a:p>
            <a:pPr lvl="1">
              <a:spcBef>
                <a:spcPts val="0"/>
              </a:spcBef>
              <a:spcAft>
                <a:spcPts val="0"/>
              </a:spcAft>
            </a:pPr>
            <a:r>
              <a:rPr lang="en-US" sz="2300" dirty="0">
                <a:solidFill>
                  <a:schemeClr val="tx1"/>
                </a:solidFill>
                <a:ea typeface="Calibri" panose="020F0502020204030204" pitchFamily="34" charset="0"/>
                <a:cs typeface="Times New Roman" panose="02020603050405020304" pitchFamily="18" charset="0"/>
              </a:rPr>
              <a:t>E.g., “Unsubstantiated” is “positive” but “Clearly” is “negative” </a:t>
            </a:r>
            <a:endParaRPr lang="en-US" i="1" dirty="0">
              <a:solidFill>
                <a:srgbClr val="0070C0"/>
              </a:solidFill>
            </a:endParaRP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7" name="Rectangle 2">
            <a:extLst>
              <a:ext uri="{FF2B5EF4-FFF2-40B4-BE49-F238E27FC236}">
                <a16:creationId xmlns:a16="http://schemas.microsoft.com/office/drawing/2014/main" id="{231B2E7E-6386-7DCF-AC81-AC95EC08BE53}"/>
              </a:ext>
            </a:extLst>
          </p:cNvPr>
          <p:cNvSpPr>
            <a:spLocks noChangeArrowheads="1"/>
          </p:cNvSpPr>
          <p:nvPr/>
        </p:nvSpPr>
        <p:spPr bwMode="auto">
          <a:xfrm>
            <a:off x="129473" y="6354130"/>
            <a:ext cx="59555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Mary Beth Beazley, A Practical Guide to Appellate Advocacy 164 (2002). </a:t>
            </a:r>
          </a:p>
        </p:txBody>
      </p:sp>
    </p:spTree>
    <p:extLst>
      <p:ext uri="{BB962C8B-B14F-4D97-AF65-F5344CB8AC3E}">
        <p14:creationId xmlns:p14="http://schemas.microsoft.com/office/powerpoint/2010/main" val="2058855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rmAutofit/>
          </a:bodyPr>
          <a:lstStyle/>
          <a:p>
            <a:pPr algn="ctr"/>
            <a:r>
              <a:rPr lang="en-US" sz="3800" dirty="0">
                <a:latin typeface="+mn-lt"/>
              </a:rPr>
              <a:t>Intensifiers–Negative v. Positive </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fontScale="70000" lnSpcReduction="20000"/>
          </a:bodyPr>
          <a:lstStyle/>
          <a:p>
            <a:r>
              <a:rPr lang="en-US" sz="2800" b="1" dirty="0">
                <a:latin typeface="+mj-lt"/>
              </a:rPr>
              <a:t>Negative Intensifiers</a:t>
            </a:r>
            <a:r>
              <a:rPr lang="en-US" sz="2800" dirty="0">
                <a:latin typeface="+mj-lt"/>
              </a:rPr>
              <a:t>—abandon, absolute, absurd, artificial, axiomatic, baseless, blatant, boldly, bootstrap, clear, complete absence, completely, conclusively, cover up, cover-up, critically, defective, disingenuous, egregious, epitome, fabricated, false, flimsy, frivolous, futile, futility, illogical, impossible, improper, impugn, inflate, invalid, lack merit, let alone, manifest, mere, mystery, no effort, obvious, patently, plainly, salvage, sandbag, simply, speculative, stark, totally, transparent, unfounded, unquestionably, vain, whatsoever, without question, woefully</a:t>
            </a:r>
          </a:p>
          <a:p>
            <a:r>
              <a:rPr lang="en-US" sz="2800" b="1" dirty="0">
                <a:latin typeface="+mj-lt"/>
              </a:rPr>
              <a:t>Positive Intensifiers</a:t>
            </a:r>
            <a:r>
              <a:rPr lang="en-US" sz="2800" dirty="0">
                <a:latin typeface="+mj-lt"/>
              </a:rPr>
              <a:t>—conclusory, critical, erratic, erroneous, even, excuse, fatal flaw, faulty, hastily, inadequate, inconsistencies, indisputably, irrelevant, littered, misplaced, misrepresentation, never, obfuscate, only, overwhelming, remotely, shred, unacceptably, uncorroborated, unmistakable, unsubstantiated, unsupported</a:t>
            </a:r>
            <a:endParaRPr lang="en-US" i="1" dirty="0">
              <a:solidFill>
                <a:srgbClr val="0070C0"/>
              </a:solidFill>
              <a:latin typeface="+mj-lt"/>
            </a:endParaRP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5" name="TextBox 4">
            <a:extLst>
              <a:ext uri="{FF2B5EF4-FFF2-40B4-BE49-F238E27FC236}">
                <a16:creationId xmlns:a16="http://schemas.microsoft.com/office/drawing/2014/main" id="{41CD42F7-8231-1F23-B60A-431FD1E2A04F}"/>
              </a:ext>
            </a:extLst>
          </p:cNvPr>
          <p:cNvSpPr txBox="1"/>
          <p:nvPr/>
        </p:nvSpPr>
        <p:spPr>
          <a:xfrm>
            <a:off x="194208" y="6130123"/>
            <a:ext cx="96765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Elizabeth C. </a:t>
            </a:r>
            <a:r>
              <a:rPr kumimoji="0" lang="en-US" sz="1400" b="0" i="0" u="none" strike="noStrike" kern="1200" cap="none" spc="0" normalizeH="0" baseline="0" noProof="0" dirty="0" err="1">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Tippett</a:t>
            </a: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933002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rmAutofit/>
          </a:bodyPr>
          <a:lstStyle/>
          <a:p>
            <a:pPr algn="ctr"/>
            <a:r>
              <a:rPr lang="en-US" sz="3800" dirty="0">
                <a:latin typeface="+mn-lt"/>
              </a:rPr>
              <a:t>Do Intensifiers Matter? </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a:bodyPr>
          <a:lstStyle/>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The </a:t>
            </a:r>
            <a:r>
              <a:rPr lang="en-US" sz="2600" i="1" dirty="0">
                <a:solidFill>
                  <a:schemeClr val="tx1"/>
                </a:solidFill>
                <a:ea typeface="Calibri" panose="020F0502020204030204" pitchFamily="34" charset="0"/>
                <a:cs typeface="Times New Roman" panose="02020603050405020304" pitchFamily="18" charset="0"/>
              </a:rPr>
              <a:t>Does Lawyering Matter? </a:t>
            </a:r>
            <a:r>
              <a:rPr lang="en-US" sz="2600" dirty="0">
                <a:solidFill>
                  <a:schemeClr val="tx1"/>
                </a:solidFill>
                <a:ea typeface="Calibri" panose="020F0502020204030204" pitchFamily="34" charset="0"/>
                <a:cs typeface="Times New Roman" panose="02020603050405020304" pitchFamily="18" charset="0"/>
              </a:rPr>
              <a:t>study found “positive” intensifiers correlated with winning (.056)</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But so did “negative” intensifiers (.055)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And the different in effects wasn’t much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So, just be intense (?) </a:t>
            </a: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5" name="TextBox 4">
            <a:extLst>
              <a:ext uri="{FF2B5EF4-FFF2-40B4-BE49-F238E27FC236}">
                <a16:creationId xmlns:a16="http://schemas.microsoft.com/office/drawing/2014/main" id="{97DAFAB8-1F6B-DFC2-B484-223306889234}"/>
              </a:ext>
            </a:extLst>
          </p:cNvPr>
          <p:cNvSpPr txBox="1"/>
          <p:nvPr/>
        </p:nvSpPr>
        <p:spPr>
          <a:xfrm>
            <a:off x="194208" y="6130123"/>
            <a:ext cx="96765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Elizabeth C. </a:t>
            </a:r>
            <a:r>
              <a:rPr kumimoji="0" lang="en-US" sz="1400" b="0" i="0" u="none" strike="noStrike" kern="1200" cap="none" spc="0" normalizeH="0" baseline="0" noProof="0" dirty="0" err="1">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Tippett</a:t>
            </a: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5678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Autofit/>
          </a:bodyPr>
          <a:lstStyle/>
          <a:p>
            <a:pPr algn="ctr"/>
            <a:r>
              <a:rPr lang="en-US" sz="3600" dirty="0">
                <a:latin typeface="+mn-lt"/>
              </a:rPr>
              <a:t>Positive Intensifiers Signal </a:t>
            </a:r>
            <a:br>
              <a:rPr lang="en-US" sz="3600" dirty="0">
                <a:latin typeface="+mn-lt"/>
              </a:rPr>
            </a:br>
            <a:r>
              <a:rPr lang="en-US" sz="3600" dirty="0">
                <a:latin typeface="+mn-lt"/>
              </a:rPr>
              <a:t>“Higher Quality”? </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a:bodyPr>
          <a:lstStyle/>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Authors did find, in their qualitative review of the briefs, that positive intensifiers tended to be associated with higher quality briefs</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Negative intensifiers tended to be associated with lower quality briefs—poorly written, and often used in personal attacks</a:t>
            </a: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5" name="TextBox 4">
            <a:extLst>
              <a:ext uri="{FF2B5EF4-FFF2-40B4-BE49-F238E27FC236}">
                <a16:creationId xmlns:a16="http://schemas.microsoft.com/office/drawing/2014/main" id="{97DAFAB8-1F6B-DFC2-B484-223306889234}"/>
              </a:ext>
            </a:extLst>
          </p:cNvPr>
          <p:cNvSpPr txBox="1"/>
          <p:nvPr/>
        </p:nvSpPr>
        <p:spPr>
          <a:xfrm>
            <a:off x="194208" y="6130123"/>
            <a:ext cx="96765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Elizabeth C. </a:t>
            </a:r>
            <a:r>
              <a:rPr kumimoji="0" lang="en-US" sz="1400" b="0" i="0" u="none" strike="noStrike" kern="1200" cap="none" spc="0" normalizeH="0" baseline="0" noProof="0" dirty="0" err="1">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Tippett</a:t>
            </a: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824656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Autofit/>
          </a:bodyPr>
          <a:lstStyle/>
          <a:p>
            <a:pPr algn="ctr"/>
            <a:r>
              <a:rPr lang="en-US" sz="3600" dirty="0">
                <a:latin typeface="+mn-lt"/>
              </a:rPr>
              <a:t>More Evidence to Avoid “negative” intensifiers </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a:bodyPr>
          <a:lstStyle/>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An older study looked at intensifiers in appellate briefs from a randomly selected set of federal and state cases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Focused just on a small set of negative intensifiers: very, obviously, clearly, patently, absolutely, really, plainly, undoubtedly, totally, simply, and wholly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(Wouldn’t capture what other article called “positive” intensifiers or even all of the “negative” intensifiers) </a:t>
            </a: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5B95F983-BFE6-1994-1FF2-883B529FB8E5}"/>
              </a:ext>
            </a:extLst>
          </p:cNvPr>
          <p:cNvSpPr txBox="1"/>
          <p:nvPr/>
        </p:nvSpPr>
        <p:spPr>
          <a:xfrm>
            <a:off x="129471" y="6155844"/>
            <a:ext cx="9483865" cy="327526"/>
          </a:xfrm>
          <a:prstGeom prst="rect">
            <a:avLst/>
          </a:prstGeom>
          <a:noFill/>
        </p:spPr>
        <p:txBody>
          <a:bodyPr wrap="square" rtlCol="0">
            <a:spAutoFit/>
          </a:bodyPr>
          <a:lstStyle/>
          <a:p>
            <a:pPr>
              <a:lnSpc>
                <a:spcPct val="120000"/>
              </a:lnSpc>
            </a:pPr>
            <a:r>
              <a:rPr lang="en-US" sz="1400" dirty="0"/>
              <a:t>Lance N. Long &amp; William F. Christensen, Clearly, Using Intensifiers Is Very Bad—Or Is It? 45 Idaho L. Rev. 171, 180 (2008).</a:t>
            </a:r>
          </a:p>
        </p:txBody>
      </p:sp>
    </p:spTree>
    <p:extLst>
      <p:ext uri="{BB962C8B-B14F-4D97-AF65-F5344CB8AC3E}">
        <p14:creationId xmlns:p14="http://schemas.microsoft.com/office/powerpoint/2010/main" val="3270159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Autofit/>
          </a:bodyPr>
          <a:lstStyle/>
          <a:p>
            <a:pPr algn="ctr"/>
            <a:r>
              <a:rPr lang="en-US" sz="3600" dirty="0">
                <a:latin typeface="+mn-lt"/>
              </a:rPr>
              <a:t>More Evidence to Avoid “negative” intensifiers </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a:bodyPr>
          <a:lstStyle/>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Found, in general, that more of these intensifiers correlated with more losing (for appellants; was neutral for appellees)  </a:t>
            </a:r>
          </a:p>
          <a:p>
            <a:pPr>
              <a:spcBef>
                <a:spcPts val="0"/>
              </a:spcBef>
              <a:spcAft>
                <a:spcPts val="0"/>
              </a:spcAft>
            </a:pPr>
            <a:endParaRPr lang="en-US" sz="2600" i="1"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i="1" dirty="0">
                <a:solidFill>
                  <a:schemeClr val="tx1"/>
                </a:solidFill>
                <a:ea typeface="Calibri" panose="020F0502020204030204" pitchFamily="34" charset="0"/>
                <a:cs typeface="Times New Roman" panose="02020603050405020304" pitchFamily="18" charset="0"/>
              </a:rPr>
              <a:t>But</a:t>
            </a:r>
            <a:r>
              <a:rPr lang="en-US" sz="2600" dirty="0">
                <a:solidFill>
                  <a:schemeClr val="tx1"/>
                </a:solidFill>
                <a:ea typeface="Calibri" panose="020F0502020204030204" pitchFamily="34" charset="0"/>
                <a:cs typeface="Times New Roman" panose="02020603050405020304" pitchFamily="18" charset="0"/>
              </a:rPr>
              <a:t> more intensifiers correlated with more winning when the judge who wrote the opinion made heavy use of intensifiers </a:t>
            </a:r>
          </a:p>
          <a:p>
            <a:pPr lvl="1">
              <a:spcBef>
                <a:spcPts val="0"/>
              </a:spcBef>
              <a:spcAft>
                <a:spcPts val="0"/>
              </a:spcAft>
            </a:pPr>
            <a:r>
              <a:rPr lang="en-US" sz="2300" dirty="0">
                <a:solidFill>
                  <a:schemeClr val="tx1"/>
                </a:solidFill>
                <a:ea typeface="Calibri" panose="020F0502020204030204" pitchFamily="34" charset="0"/>
                <a:cs typeface="Times New Roman" panose="02020603050405020304" pitchFamily="18" charset="0"/>
              </a:rPr>
              <a:t>(Maybe:  use them when they’re really warranted?)  </a:t>
            </a:r>
          </a:p>
          <a:p>
            <a:pPr lvl="1">
              <a:spcBef>
                <a:spcPts val="0"/>
              </a:spcBef>
              <a:spcAft>
                <a:spcPts val="0"/>
              </a:spcAft>
            </a:pPr>
            <a:r>
              <a:rPr lang="en-US" sz="2300" dirty="0">
                <a:solidFill>
                  <a:schemeClr val="tx1"/>
                </a:solidFill>
                <a:ea typeface="Calibri" panose="020F0502020204030204" pitchFamily="34" charset="0"/>
                <a:cs typeface="Times New Roman" panose="02020603050405020304" pitchFamily="18" charset="0"/>
              </a:rPr>
              <a:t>Also:  dissents tended to use these intensifiers much more than majority opinions </a:t>
            </a:r>
            <a:endParaRPr lang="en-US" sz="2600"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5B95F983-BFE6-1994-1FF2-883B529FB8E5}"/>
              </a:ext>
            </a:extLst>
          </p:cNvPr>
          <p:cNvSpPr txBox="1"/>
          <p:nvPr/>
        </p:nvSpPr>
        <p:spPr>
          <a:xfrm>
            <a:off x="129471" y="6155844"/>
            <a:ext cx="9483865" cy="327526"/>
          </a:xfrm>
          <a:prstGeom prst="rect">
            <a:avLst/>
          </a:prstGeom>
          <a:noFill/>
        </p:spPr>
        <p:txBody>
          <a:bodyPr wrap="square" rtlCol="0">
            <a:spAutoFit/>
          </a:bodyPr>
          <a:lstStyle/>
          <a:p>
            <a:pPr>
              <a:lnSpc>
                <a:spcPct val="120000"/>
              </a:lnSpc>
            </a:pPr>
            <a:r>
              <a:rPr lang="en-US" sz="1400" dirty="0"/>
              <a:t>Lance N. Long &amp; William F. Christensen, Clearly, Using Intensifiers Is Very Bad—Or Is It? 45 Idaho L. Rev. 171, 180 (2008).</a:t>
            </a:r>
          </a:p>
        </p:txBody>
      </p:sp>
    </p:spTree>
    <p:extLst>
      <p:ext uri="{BB962C8B-B14F-4D97-AF65-F5344CB8AC3E}">
        <p14:creationId xmlns:p14="http://schemas.microsoft.com/office/powerpoint/2010/main" val="2661786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a:bodyPr>
          <a:lstStyle/>
          <a:p>
            <a:r>
              <a:rPr lang="en-US" sz="4800" b="0" kern="1200" cap="all" dirty="0">
                <a:solidFill>
                  <a:schemeClr val="tx2"/>
                </a:solidFill>
                <a:latin typeface="+mj-lt"/>
                <a:ea typeface="+mj-ea"/>
                <a:cs typeface="+mj-cs"/>
              </a:rPr>
              <a:t>Emotional Language </a:t>
            </a: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BC3459C-2C77-6242-A1E4-D57C8A4357D9}"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58</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017900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rmAutofit/>
          </a:bodyPr>
          <a:lstStyle/>
          <a:p>
            <a:pPr algn="ctr"/>
            <a:r>
              <a:rPr lang="en-US" sz="4200" dirty="0">
                <a:latin typeface="+mn-lt"/>
              </a:rPr>
              <a:t>Emotional language</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p:txBody>
          <a:bodyPr>
            <a:normAutofit/>
          </a:bodyPr>
          <a:lstStyle/>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LRW expert wisdom is mostly against using “emotional” language and appeals to sympathy </a:t>
            </a:r>
          </a:p>
          <a:p>
            <a:pPr>
              <a:spcBef>
                <a:spcPts val="0"/>
              </a:spcBef>
              <a:spcAft>
                <a:spcPts val="0"/>
              </a:spcAft>
            </a:pPr>
            <a:endParaRPr lang="en-US" sz="2600" dirty="0">
              <a:solidFill>
                <a:schemeClr val="tx1"/>
              </a:solidFill>
              <a:ea typeface="Calibri" panose="020F0502020204030204" pitchFamily="34" charset="0"/>
              <a:cs typeface="Times New Roman" panose="02020603050405020304" pitchFamily="18" charset="0"/>
            </a:endParaRPr>
          </a:p>
          <a:p>
            <a:pPr>
              <a:spcBef>
                <a:spcPts val="0"/>
              </a:spcBef>
              <a:spcAft>
                <a:spcPts val="0"/>
              </a:spcAft>
            </a:pPr>
            <a:r>
              <a:rPr lang="en-US" sz="2600" dirty="0">
                <a:solidFill>
                  <a:schemeClr val="tx1"/>
                </a:solidFill>
                <a:ea typeface="Calibri" panose="020F0502020204030204" pitchFamily="34" charset="0"/>
                <a:cs typeface="Times New Roman" panose="02020603050405020304" pitchFamily="18" charset="0"/>
              </a:rPr>
              <a:t>Especially in appellate briefs </a:t>
            </a:r>
          </a:p>
          <a:p>
            <a:pPr>
              <a:spcBef>
                <a:spcPts val="0"/>
              </a:spcBef>
              <a:spcAft>
                <a:spcPts val="0"/>
              </a:spcAft>
            </a:pPr>
            <a:endParaRPr lang="en-US" sz="2000" i="1" dirty="0">
              <a:solidFill>
                <a:srgbClr val="0070C0"/>
              </a:solidFill>
              <a:ea typeface="Calibri" panose="020F0502020204030204" pitchFamily="34" charset="0"/>
              <a:cs typeface="Times New Roman" panose="02020603050405020304" pitchFamily="18" charset="0"/>
            </a:endParaRPr>
          </a:p>
          <a:p>
            <a:pPr>
              <a:spcBef>
                <a:spcPts val="0"/>
              </a:spcBef>
              <a:spcAft>
                <a:spcPts val="0"/>
              </a:spcAft>
            </a:pPr>
            <a:endParaRPr lang="en-US" i="1" dirty="0">
              <a:solidFill>
                <a:srgbClr val="0070C0"/>
              </a:solidFill>
              <a:cs typeface="Times New Roman" panose="02020603050405020304" pitchFamily="18" charset="0"/>
            </a:endParaRPr>
          </a:p>
          <a:p>
            <a:pPr>
              <a:spcBef>
                <a:spcPts val="0"/>
              </a:spcBef>
              <a:spcAft>
                <a:spcPts val="0"/>
              </a:spcAft>
            </a:pPr>
            <a:endParaRPr lang="en-US" i="1" dirty="0">
              <a:solidFill>
                <a:srgbClr val="0070C0"/>
              </a:solidFill>
            </a:endParaRPr>
          </a:p>
        </p:txBody>
      </p:sp>
      <p:sp>
        <p:nvSpPr>
          <p:cNvPr id="4" name="Slide Number Placeholder 3">
            <a:extLst>
              <a:ext uri="{FF2B5EF4-FFF2-40B4-BE49-F238E27FC236}">
                <a16:creationId xmlns:a16="http://schemas.microsoft.com/office/drawing/2014/main" id="{55E91A2A-3CC8-195B-0985-A4AE43C67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52536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81192" y="702156"/>
            <a:ext cx="11029616" cy="1188720"/>
          </a:xfrm>
        </p:spPr>
        <p:txBody>
          <a:bodyPr>
            <a:noAutofit/>
          </a:bodyPr>
          <a:lstStyle/>
          <a:p>
            <a:r>
              <a:rPr lang="en-US" sz="3800" dirty="0">
                <a:latin typeface="Calibri" panose="020F0502020204030204" pitchFamily="34" charset="0"/>
                <a:ea typeface="Calibri" panose="020F0502020204030204" pitchFamily="34" charset="0"/>
                <a:cs typeface="Calibri" panose="020F0502020204030204" pitchFamily="34" charset="0"/>
              </a:rPr>
              <a:t>Empirical Research On Legal Writing: Limits</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423914"/>
            <a:ext cx="1052510" cy="365125"/>
          </a:xfrm>
        </p:spPr>
        <p:txBody>
          <a:bodyPr>
            <a:normAutofit/>
          </a:bodyPr>
          <a:lstStyle/>
          <a:p>
            <a:pPr>
              <a:spcAft>
                <a:spcPts val="600"/>
              </a:spcAft>
            </a:pPr>
            <a:fld id="{BBC3459C-2C77-6242-A1E4-D57C8A4357D9}" type="slidenum">
              <a:rPr lang="en-US" smtClean="0"/>
              <a:pPr>
                <a:spcAft>
                  <a:spcPts val="600"/>
                </a:spcAft>
              </a:pPr>
              <a:t>6</a:t>
            </a:fld>
            <a:endParaRPr lang="en-US"/>
          </a:p>
        </p:txBody>
      </p:sp>
      <p:graphicFrame>
        <p:nvGraphicFramePr>
          <p:cNvPr id="10" name="Content Placeholder 7">
            <a:extLst>
              <a:ext uri="{FF2B5EF4-FFF2-40B4-BE49-F238E27FC236}">
                <a16:creationId xmlns:a16="http://schemas.microsoft.com/office/drawing/2014/main" id="{EF61B51B-7E96-F17C-F5F7-A78E30B38598}"/>
              </a:ext>
            </a:extLst>
          </p:cNvPr>
          <p:cNvGraphicFramePr>
            <a:graphicFrameLocks noGrp="1"/>
          </p:cNvGraphicFramePr>
          <p:nvPr>
            <p:ph idx="1"/>
            <p:extLst>
              <p:ext uri="{D42A27DB-BD31-4B8C-83A1-F6EECF244321}">
                <p14:modId xmlns:p14="http://schemas.microsoft.com/office/powerpoint/2010/main" val="1861492982"/>
              </p:ext>
            </p:extLst>
          </p:nvPr>
        </p:nvGraphicFramePr>
        <p:xfrm>
          <a:off x="856154" y="2940375"/>
          <a:ext cx="10181382" cy="340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566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2A9D-9399-4040-A973-B183A282C655}"/>
              </a:ext>
            </a:extLst>
          </p:cNvPr>
          <p:cNvSpPr>
            <a:spLocks noGrp="1"/>
          </p:cNvSpPr>
          <p:nvPr>
            <p:ph type="title"/>
          </p:nvPr>
        </p:nvSpPr>
        <p:spPr/>
        <p:txBody>
          <a:bodyPr>
            <a:normAutofit/>
          </a:bodyPr>
          <a:lstStyle/>
          <a:p>
            <a:pPr algn="ctr"/>
            <a:r>
              <a:rPr lang="en-US" sz="4200" dirty="0">
                <a:latin typeface="+mn-lt"/>
              </a:rPr>
              <a:t>Sweet Emotion? </a:t>
            </a:r>
          </a:p>
        </p:txBody>
      </p:sp>
      <p:sp>
        <p:nvSpPr>
          <p:cNvPr id="3" name="Content Placeholder 2">
            <a:extLst>
              <a:ext uri="{FF2B5EF4-FFF2-40B4-BE49-F238E27FC236}">
                <a16:creationId xmlns:a16="http://schemas.microsoft.com/office/drawing/2014/main" id="{9A55407C-2756-49CC-BD91-52554B46C838}"/>
              </a:ext>
            </a:extLst>
          </p:cNvPr>
          <p:cNvSpPr>
            <a:spLocks noGrp="1"/>
          </p:cNvSpPr>
          <p:nvPr>
            <p:ph idx="1"/>
          </p:nvPr>
        </p:nvSpPr>
        <p:spPr/>
        <p:txBody>
          <a:bodyPr>
            <a:normAutofit fontScale="92500"/>
          </a:bodyPr>
          <a:lstStyle/>
          <a:p>
            <a:pPr>
              <a:tabLst>
                <a:tab pos="463550" algn="l"/>
              </a:tabLst>
            </a:pPr>
            <a:r>
              <a:rPr lang="en-US" sz="3000" dirty="0">
                <a:ea typeface="Cambria" panose="02040503050406030204" pitchFamily="18" charset="0"/>
                <a:cs typeface="Calibri" panose="020F0502020204030204" pitchFamily="34" charset="0"/>
              </a:rPr>
              <a:t>One study used automated textual analysis to track “emotional language” in U.S. Supreme Court briefs</a:t>
            </a:r>
          </a:p>
          <a:p>
            <a:pPr>
              <a:tabLst>
                <a:tab pos="463550" algn="l"/>
              </a:tabLst>
            </a:pPr>
            <a:r>
              <a:rPr lang="en-US" sz="3000" dirty="0">
                <a:ea typeface="Cambria" panose="02040503050406030204" pitchFamily="18" charset="0"/>
                <a:cs typeface="Calibri" panose="020F0502020204030204" pitchFamily="34" charset="0"/>
              </a:rPr>
              <a:t>Authors studied correlations between emotional language and justices’ votes in 1500+ cases decided during the 1984-2007 terms</a:t>
            </a:r>
          </a:p>
          <a:p>
            <a:pPr>
              <a:tabLst>
                <a:tab pos="463550" algn="l"/>
              </a:tabLst>
            </a:pPr>
            <a:r>
              <a:rPr lang="en-US" sz="3000" dirty="0">
                <a:ea typeface="Cambria" panose="02040503050406030204" pitchFamily="18" charset="0"/>
                <a:cs typeface="Calibri" panose="020F0502020204030204" pitchFamily="34" charset="0"/>
              </a:rPr>
              <a:t>Attempted to eliminate various confounds (e.g., use of authority, ideology, quality of lawyers); checked several ways for robustness</a:t>
            </a:r>
          </a:p>
          <a:p>
            <a:pPr>
              <a:tabLst>
                <a:tab pos="463550" algn="l"/>
              </a:tabLst>
            </a:pPr>
            <a:endParaRPr lang="en-US" sz="1400" dirty="0"/>
          </a:p>
        </p:txBody>
      </p:sp>
      <p:sp>
        <p:nvSpPr>
          <p:cNvPr id="4" name="Slide Number Placeholder 3">
            <a:extLst>
              <a:ext uri="{FF2B5EF4-FFF2-40B4-BE49-F238E27FC236}">
                <a16:creationId xmlns:a16="http://schemas.microsoft.com/office/drawing/2014/main" id="{E9B82FE3-A512-F660-E22A-683CC0BD44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5" name="TextBox 4">
            <a:extLst>
              <a:ext uri="{FF2B5EF4-FFF2-40B4-BE49-F238E27FC236}">
                <a16:creationId xmlns:a16="http://schemas.microsoft.com/office/drawing/2014/main" id="{767E162F-ACDF-5E22-E0FA-5B4AE45A77D5}"/>
              </a:ext>
            </a:extLst>
          </p:cNvPr>
          <p:cNvSpPr txBox="1"/>
          <p:nvPr/>
        </p:nvSpPr>
        <p:spPr>
          <a:xfrm>
            <a:off x="301556" y="6063314"/>
            <a:ext cx="6155888" cy="543162"/>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Ryan C. Black et al., The Role of Emotional Language in Briefs before the U.S. Supreme Court, J. of Law and Courts 377, 384 (Fall 2016).</a:t>
            </a:r>
          </a:p>
        </p:txBody>
      </p:sp>
    </p:spTree>
    <p:extLst>
      <p:ext uri="{BB962C8B-B14F-4D97-AF65-F5344CB8AC3E}">
        <p14:creationId xmlns:p14="http://schemas.microsoft.com/office/powerpoint/2010/main" val="3811256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2A9D-9399-4040-A973-B183A282C655}"/>
              </a:ext>
            </a:extLst>
          </p:cNvPr>
          <p:cNvSpPr>
            <a:spLocks noGrp="1"/>
          </p:cNvSpPr>
          <p:nvPr>
            <p:ph type="title"/>
          </p:nvPr>
        </p:nvSpPr>
        <p:spPr/>
        <p:txBody>
          <a:bodyPr>
            <a:normAutofit/>
          </a:bodyPr>
          <a:lstStyle/>
          <a:p>
            <a:pPr algn="ctr"/>
            <a:r>
              <a:rPr lang="en-US" sz="4200" dirty="0">
                <a:latin typeface="+mn-lt"/>
              </a:rPr>
              <a:t>Under-</a:t>
            </a:r>
            <a:r>
              <a:rPr lang="en-US" sz="4200" dirty="0" err="1">
                <a:latin typeface="+mn-lt"/>
              </a:rPr>
              <a:t>EmotE</a:t>
            </a:r>
            <a:endParaRPr lang="en-US" sz="4200" dirty="0">
              <a:latin typeface="+mn-lt"/>
            </a:endParaRPr>
          </a:p>
        </p:txBody>
      </p:sp>
      <p:sp>
        <p:nvSpPr>
          <p:cNvPr id="3" name="Content Placeholder 2">
            <a:extLst>
              <a:ext uri="{FF2B5EF4-FFF2-40B4-BE49-F238E27FC236}">
                <a16:creationId xmlns:a16="http://schemas.microsoft.com/office/drawing/2014/main" id="{9A55407C-2756-49CC-BD91-52554B46C838}"/>
              </a:ext>
            </a:extLst>
          </p:cNvPr>
          <p:cNvSpPr>
            <a:spLocks noGrp="1"/>
          </p:cNvSpPr>
          <p:nvPr>
            <p:ph idx="1"/>
          </p:nvPr>
        </p:nvSpPr>
        <p:spPr/>
        <p:txBody>
          <a:bodyPr>
            <a:normAutofit fontScale="77500" lnSpcReduction="20000"/>
          </a:bodyPr>
          <a:lstStyle/>
          <a:p>
            <a:pPr>
              <a:tabLst>
                <a:tab pos="463550" algn="l"/>
              </a:tabLst>
            </a:pPr>
            <a:r>
              <a:rPr lang="en-US" sz="3000" dirty="0">
                <a:ea typeface="Cambria" panose="02040503050406030204" pitchFamily="18" charset="0"/>
                <a:cs typeface="Calibri" panose="020F0502020204030204" pitchFamily="34" charset="0"/>
              </a:rPr>
              <a:t>Findings—“Justices are more likely to vote for parties whose briefs eschew emotionally charged language” </a:t>
            </a:r>
          </a:p>
          <a:p>
            <a:pPr>
              <a:tabLst>
                <a:tab pos="463550" algn="l"/>
              </a:tabLst>
            </a:pPr>
            <a:r>
              <a:rPr lang="en-US" sz="3000" dirty="0">
                <a:ea typeface="Cambria" panose="02040503050406030204" pitchFamily="18" charset="0"/>
                <a:cs typeface="Calibri" panose="020F0502020204030204" pitchFamily="34" charset="0"/>
              </a:rPr>
              <a:t>For petitioners, minimizing use of minimal emotional language is associated with a </a:t>
            </a:r>
            <a:r>
              <a:rPr lang="en-US" sz="3000" dirty="0">
                <a:solidFill>
                  <a:srgbClr val="FF0000"/>
                </a:solidFill>
                <a:ea typeface="Cambria" panose="02040503050406030204" pitchFamily="18" charset="0"/>
                <a:cs typeface="Calibri" panose="020F0502020204030204" pitchFamily="34" charset="0"/>
              </a:rPr>
              <a:t>29% </a:t>
            </a:r>
            <a:r>
              <a:rPr lang="en-US" sz="3000" dirty="0">
                <a:ea typeface="Cambria" panose="02040503050406030204" pitchFamily="18" charset="0"/>
                <a:cs typeface="Calibri" panose="020F0502020204030204" pitchFamily="34" charset="0"/>
              </a:rPr>
              <a:t>increase in their probability of capturing a justice’s vote </a:t>
            </a:r>
          </a:p>
          <a:p>
            <a:pPr>
              <a:tabLst>
                <a:tab pos="463550" algn="l"/>
              </a:tabLst>
            </a:pPr>
            <a:r>
              <a:rPr lang="en-US" sz="3000" dirty="0">
                <a:ea typeface="Cambria" panose="02040503050406030204" pitchFamily="18" charset="0"/>
                <a:cs typeface="Calibri" panose="020F0502020204030204" pitchFamily="34" charset="0"/>
              </a:rPr>
              <a:t>For respondents, the effect is even greater; minimizing use of emotional language is associated with a </a:t>
            </a:r>
            <a:r>
              <a:rPr lang="en-US" sz="3000" dirty="0">
                <a:solidFill>
                  <a:srgbClr val="FF0000"/>
                </a:solidFill>
                <a:ea typeface="Cambria" panose="02040503050406030204" pitchFamily="18" charset="0"/>
                <a:cs typeface="Calibri" panose="020F0502020204030204" pitchFamily="34" charset="0"/>
              </a:rPr>
              <a:t>100% </a:t>
            </a:r>
            <a:r>
              <a:rPr lang="en-US" sz="3000" dirty="0">
                <a:ea typeface="Cambria" panose="02040503050406030204" pitchFamily="18" charset="0"/>
                <a:cs typeface="Calibri" panose="020F0502020204030204" pitchFamily="34" charset="0"/>
              </a:rPr>
              <a:t>increase in their probability of winning a justice’s vote </a:t>
            </a:r>
          </a:p>
          <a:p>
            <a:pPr>
              <a:tabLst>
                <a:tab pos="463550" algn="l"/>
              </a:tabLst>
            </a:pPr>
            <a:endParaRPr lang="en-US" sz="3000" dirty="0">
              <a:ea typeface="Cambria" panose="02040503050406030204" pitchFamily="18" charset="0"/>
              <a:cs typeface="Calibri" panose="020F0502020204030204" pitchFamily="34" charset="0"/>
            </a:endParaRPr>
          </a:p>
          <a:p>
            <a:pPr>
              <a:tabLst>
                <a:tab pos="463550" algn="l"/>
              </a:tabLst>
            </a:pPr>
            <a:r>
              <a:rPr lang="en-US" sz="3000" dirty="0">
                <a:ea typeface="Cambria" panose="02040503050406030204" pitchFamily="18" charset="0"/>
                <a:cs typeface="Calibri" panose="020F0502020204030204" pitchFamily="34" charset="0"/>
              </a:rPr>
              <a:t>Authors suggested that emotional language could signal to the justices lack of credibility or just overall lower-quality lawyering</a:t>
            </a:r>
          </a:p>
          <a:p>
            <a:pPr marL="0" indent="0" algn="r">
              <a:spcBef>
                <a:spcPts val="0"/>
              </a:spcBef>
              <a:buNone/>
            </a:pPr>
            <a:endParaRPr lang="en-US" sz="1400" dirty="0"/>
          </a:p>
        </p:txBody>
      </p:sp>
      <p:sp>
        <p:nvSpPr>
          <p:cNvPr id="4" name="Slide Number Placeholder 3">
            <a:extLst>
              <a:ext uri="{FF2B5EF4-FFF2-40B4-BE49-F238E27FC236}">
                <a16:creationId xmlns:a16="http://schemas.microsoft.com/office/drawing/2014/main" id="{E9B82FE3-A512-F660-E22A-683CC0BD44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7" name="TextBox 6">
            <a:extLst>
              <a:ext uri="{FF2B5EF4-FFF2-40B4-BE49-F238E27FC236}">
                <a16:creationId xmlns:a16="http://schemas.microsoft.com/office/drawing/2014/main" id="{2A159F04-CE36-210D-1D27-FCC77421F5CE}"/>
              </a:ext>
            </a:extLst>
          </p:cNvPr>
          <p:cNvSpPr txBox="1"/>
          <p:nvPr/>
        </p:nvSpPr>
        <p:spPr>
          <a:xfrm>
            <a:off x="301556" y="6063314"/>
            <a:ext cx="6155888" cy="543162"/>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Ryan C. Black et al., The Role of Emotional Language in Briefs before the U.S. Supreme Court, J. of Law and Courts 377, 384 (Fall 2016).</a:t>
            </a:r>
          </a:p>
        </p:txBody>
      </p:sp>
    </p:spTree>
    <p:extLst>
      <p:ext uri="{BB962C8B-B14F-4D97-AF65-F5344CB8AC3E}">
        <p14:creationId xmlns:p14="http://schemas.microsoft.com/office/powerpoint/2010/main" val="2863288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2A9D-9399-4040-A973-B183A282C655}"/>
              </a:ext>
            </a:extLst>
          </p:cNvPr>
          <p:cNvSpPr>
            <a:spLocks noGrp="1"/>
          </p:cNvSpPr>
          <p:nvPr>
            <p:ph type="title"/>
          </p:nvPr>
        </p:nvSpPr>
        <p:spPr/>
        <p:txBody>
          <a:bodyPr>
            <a:normAutofit/>
          </a:bodyPr>
          <a:lstStyle/>
          <a:p>
            <a:pPr algn="ctr"/>
            <a:r>
              <a:rPr lang="en-US" sz="4200" dirty="0">
                <a:latin typeface="+mn-lt"/>
              </a:rPr>
              <a:t>Caveats?</a:t>
            </a:r>
          </a:p>
        </p:txBody>
      </p:sp>
      <p:sp>
        <p:nvSpPr>
          <p:cNvPr id="3" name="Content Placeholder 2">
            <a:extLst>
              <a:ext uri="{FF2B5EF4-FFF2-40B4-BE49-F238E27FC236}">
                <a16:creationId xmlns:a16="http://schemas.microsoft.com/office/drawing/2014/main" id="{9A55407C-2756-49CC-BD91-52554B46C838}"/>
              </a:ext>
            </a:extLst>
          </p:cNvPr>
          <p:cNvSpPr>
            <a:spLocks noGrp="1"/>
          </p:cNvSpPr>
          <p:nvPr>
            <p:ph idx="1"/>
          </p:nvPr>
        </p:nvSpPr>
        <p:spPr/>
        <p:txBody>
          <a:bodyPr>
            <a:normAutofit fontScale="92500" lnSpcReduction="10000"/>
          </a:bodyPr>
          <a:lstStyle/>
          <a:p>
            <a:pPr>
              <a:tabLst>
                <a:tab pos="463550" algn="l"/>
              </a:tabLst>
            </a:pPr>
            <a:r>
              <a:rPr lang="en-US" sz="3000" dirty="0">
                <a:ea typeface="Cambria" panose="02040503050406030204" pitchFamily="18" charset="0"/>
                <a:cs typeface="Calibri" panose="020F0502020204030204" pitchFamily="34" charset="0"/>
              </a:rPr>
              <a:t>The authors tracked “emotional language” using a 900+ word list of emotional words, but some of those are quite common in legal writing for other readings </a:t>
            </a:r>
          </a:p>
          <a:p>
            <a:pPr lvl="1">
              <a:tabLst>
                <a:tab pos="463550" algn="l"/>
              </a:tabLst>
            </a:pPr>
            <a:r>
              <a:rPr lang="en-US" sz="2700" dirty="0">
                <a:ea typeface="Cambria" panose="02040503050406030204" pitchFamily="18" charset="0"/>
                <a:cs typeface="Calibri" panose="020F0502020204030204" pitchFamily="34" charset="0"/>
              </a:rPr>
              <a:t>E.g., “abuse”</a:t>
            </a:r>
            <a:r>
              <a:rPr lang="en-US" sz="2700" dirty="0">
                <a:ea typeface="Cambria" panose="02040503050406030204" pitchFamily="18" charset="0"/>
                <a:cs typeface="Calibri" panose="020F0502020204030204" pitchFamily="34" charset="0"/>
                <a:sym typeface="Wingdings" panose="05000000000000000000" pitchFamily="2" charset="2"/>
              </a:rPr>
              <a:t> “abuse of discretion”  </a:t>
            </a:r>
            <a:endParaRPr lang="en-US" sz="2700" dirty="0">
              <a:ea typeface="Cambria" panose="02040503050406030204" pitchFamily="18" charset="0"/>
              <a:cs typeface="Calibri" panose="020F0502020204030204" pitchFamily="34" charset="0"/>
            </a:endParaRPr>
          </a:p>
          <a:p>
            <a:pPr>
              <a:tabLst>
                <a:tab pos="463550" algn="l"/>
              </a:tabLst>
            </a:pPr>
            <a:endParaRPr lang="en-US" sz="3000" dirty="0">
              <a:ea typeface="Cambria" panose="02040503050406030204" pitchFamily="18" charset="0"/>
              <a:cs typeface="Calibri" panose="020F0502020204030204" pitchFamily="34" charset="0"/>
            </a:endParaRPr>
          </a:p>
          <a:p>
            <a:pPr>
              <a:tabLst>
                <a:tab pos="463550" algn="l"/>
              </a:tabLst>
            </a:pPr>
            <a:r>
              <a:rPr lang="en-US" sz="3000" dirty="0">
                <a:ea typeface="Cambria" panose="02040503050406030204" pitchFamily="18" charset="0"/>
                <a:cs typeface="Calibri" panose="020F0502020204030204" pitchFamily="34" charset="0"/>
              </a:rPr>
              <a:t>The Supreme Court could be unusually/ especially resistant to emotional appeals (?)</a:t>
            </a:r>
          </a:p>
          <a:p>
            <a:pPr marL="0" indent="0" algn="r">
              <a:spcBef>
                <a:spcPts val="0"/>
              </a:spcBef>
              <a:buNone/>
            </a:pPr>
            <a:endParaRPr lang="en-US" sz="1400" dirty="0"/>
          </a:p>
        </p:txBody>
      </p:sp>
      <p:sp>
        <p:nvSpPr>
          <p:cNvPr id="4" name="Slide Number Placeholder 3">
            <a:extLst>
              <a:ext uri="{FF2B5EF4-FFF2-40B4-BE49-F238E27FC236}">
                <a16:creationId xmlns:a16="http://schemas.microsoft.com/office/drawing/2014/main" id="{E9B82FE3-A512-F660-E22A-683CC0BD44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FA09D389-BA3D-2FA0-980C-92F7EB98F1E0}"/>
              </a:ext>
            </a:extLst>
          </p:cNvPr>
          <p:cNvSpPr txBox="1"/>
          <p:nvPr/>
        </p:nvSpPr>
        <p:spPr>
          <a:xfrm>
            <a:off x="301556" y="6063314"/>
            <a:ext cx="6155888" cy="543162"/>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Ryan C. Black et al., The Role of Emotional Language in Briefs before the U.S. Supreme Court, J. of Law and Courts 377, 384 (Fall 2016).</a:t>
            </a:r>
          </a:p>
        </p:txBody>
      </p:sp>
    </p:spTree>
    <p:extLst>
      <p:ext uri="{BB962C8B-B14F-4D97-AF65-F5344CB8AC3E}">
        <p14:creationId xmlns:p14="http://schemas.microsoft.com/office/powerpoint/2010/main" val="545811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2A9D-9399-4040-A973-B183A282C655}"/>
              </a:ext>
            </a:extLst>
          </p:cNvPr>
          <p:cNvSpPr>
            <a:spLocks noGrp="1"/>
          </p:cNvSpPr>
          <p:nvPr>
            <p:ph type="title"/>
          </p:nvPr>
        </p:nvSpPr>
        <p:spPr/>
        <p:txBody>
          <a:bodyPr>
            <a:normAutofit/>
          </a:bodyPr>
          <a:lstStyle/>
          <a:p>
            <a:pPr algn="ctr"/>
            <a:r>
              <a:rPr lang="en-US" sz="4200" dirty="0">
                <a:latin typeface="+mn-lt"/>
              </a:rPr>
              <a:t>More On Emotion</a:t>
            </a:r>
          </a:p>
        </p:txBody>
      </p:sp>
      <p:sp>
        <p:nvSpPr>
          <p:cNvPr id="3" name="Content Placeholder 2">
            <a:extLst>
              <a:ext uri="{FF2B5EF4-FFF2-40B4-BE49-F238E27FC236}">
                <a16:creationId xmlns:a16="http://schemas.microsoft.com/office/drawing/2014/main" id="{9A55407C-2756-49CC-BD91-52554B46C838}"/>
              </a:ext>
            </a:extLst>
          </p:cNvPr>
          <p:cNvSpPr>
            <a:spLocks noGrp="1"/>
          </p:cNvSpPr>
          <p:nvPr>
            <p:ph idx="1"/>
          </p:nvPr>
        </p:nvSpPr>
        <p:spPr/>
        <p:txBody>
          <a:bodyPr>
            <a:normAutofit/>
          </a:bodyPr>
          <a:lstStyle/>
          <a:p>
            <a:pPr>
              <a:tabLst>
                <a:tab pos="463550" algn="l"/>
              </a:tabLst>
            </a:pPr>
            <a:r>
              <a:rPr lang="en-US" sz="3000" i="1" dirty="0">
                <a:ea typeface="Cambria" panose="02040503050406030204" pitchFamily="18" charset="0"/>
                <a:cs typeface="Calibri" panose="020F0502020204030204" pitchFamily="34" charset="0"/>
              </a:rPr>
              <a:t>Does Lawyering Matter</a:t>
            </a:r>
            <a:r>
              <a:rPr lang="en-US" sz="3000" dirty="0">
                <a:ea typeface="Cambria" panose="02040503050406030204" pitchFamily="18" charset="0"/>
                <a:cs typeface="Calibri" panose="020F0502020204030204" pitchFamily="34" charset="0"/>
              </a:rPr>
              <a:t>? also examined whether emotional language correlated with winning, and found it did not (.000) </a:t>
            </a:r>
            <a:endParaRPr lang="en-US" sz="3000" i="1" dirty="0">
              <a:ea typeface="Cambria" panose="02040503050406030204" pitchFamily="18" charset="0"/>
              <a:cs typeface="Calibri" panose="020F0502020204030204" pitchFamily="34" charset="0"/>
            </a:endParaRPr>
          </a:p>
          <a:p>
            <a:pPr marL="324000" lvl="1" indent="0">
              <a:buNone/>
              <a:tabLst>
                <a:tab pos="463550" algn="l"/>
              </a:tabLst>
            </a:pPr>
            <a:endParaRPr lang="en-US" sz="1400" dirty="0"/>
          </a:p>
        </p:txBody>
      </p:sp>
      <p:sp>
        <p:nvSpPr>
          <p:cNvPr id="4" name="Slide Number Placeholder 3">
            <a:extLst>
              <a:ext uri="{FF2B5EF4-FFF2-40B4-BE49-F238E27FC236}">
                <a16:creationId xmlns:a16="http://schemas.microsoft.com/office/drawing/2014/main" id="{E9B82FE3-A512-F660-E22A-683CC0BD44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02DB261C-983D-8CF5-4346-82309FADBC95}"/>
              </a:ext>
            </a:extLst>
          </p:cNvPr>
          <p:cNvSpPr txBox="1"/>
          <p:nvPr/>
        </p:nvSpPr>
        <p:spPr>
          <a:xfrm>
            <a:off x="194208" y="6130123"/>
            <a:ext cx="96765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Elizabeth C. </a:t>
            </a:r>
            <a:r>
              <a:rPr kumimoji="0" lang="en-US" sz="1400" b="0" i="0" u="none" strike="noStrike" kern="1200" cap="none" spc="0" normalizeH="0" baseline="0" noProof="0" dirty="0" err="1">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Tippett</a:t>
            </a:r>
            <a:r>
              <a:rPr kumimoji="0" lang="en-US" sz="1400" b="0" i="0" u="none" strike="noStrike" kern="1200" cap="none" spc="0" normalizeH="0" baseline="0" noProof="0" dirty="0">
                <a:ln>
                  <a:noFill/>
                </a:ln>
                <a:solidFill>
                  <a:srgbClr val="242424"/>
                </a:solidFill>
                <a:effectLst/>
                <a:uLnTx/>
                <a:uFillTx/>
                <a:latin typeface="Franklin Gothic Book" panose="020B0502020104020203"/>
                <a:ea typeface="Times New Roman" panose="02020603050405020304" pitchFamily="18" charset="0"/>
                <a:cs typeface="Calibri" panose="020F0502020204030204" pitchFamily="34" charset="0"/>
              </a:rPr>
              <a:t> et al., Does Lawyering Matter? Predicting Judicial Decisions from Legal Briefs, and What That Means for Access to Justice, 100 Texas L. Rev. 1157 (2022). </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989880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a:bodyPr>
          <a:lstStyle/>
          <a:p>
            <a:br>
              <a:rPr lang="en-US" sz="4800" b="0" kern="1200" cap="all" dirty="0">
                <a:solidFill>
                  <a:schemeClr val="tx2"/>
                </a:solidFill>
                <a:latin typeface="+mj-lt"/>
                <a:ea typeface="+mj-ea"/>
                <a:cs typeface="+mj-cs"/>
              </a:rPr>
            </a:br>
            <a:r>
              <a:rPr lang="en-US" sz="4800" dirty="0">
                <a:solidFill>
                  <a:schemeClr val="tx2"/>
                </a:solidFill>
              </a:rPr>
              <a:t>Priming</a:t>
            </a:r>
            <a:br>
              <a:rPr lang="en-US" sz="4800" b="0" kern="1200" cap="all" dirty="0">
                <a:solidFill>
                  <a:schemeClr val="tx2"/>
                </a:solidFill>
                <a:latin typeface="+mj-lt"/>
                <a:ea typeface="+mj-ea"/>
                <a:cs typeface="+mj-cs"/>
              </a:rPr>
            </a:br>
            <a:endParaRPr lang="en-US" sz="4800" b="0" kern="1200" cap="all" dirty="0">
              <a:solidFill>
                <a:schemeClr val="tx2"/>
              </a:solidFill>
              <a:latin typeface="+mj-lt"/>
              <a:ea typeface="+mj-ea"/>
              <a:cs typeface="+mj-cs"/>
            </a:endParaRP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BC3459C-2C77-6242-A1E4-D57C8A4357D9}"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64</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93572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7229-E71D-4F64-857B-F69ADA9F7B4E}"/>
              </a:ext>
            </a:extLst>
          </p:cNvPr>
          <p:cNvSpPr>
            <a:spLocks noGrp="1"/>
          </p:cNvSpPr>
          <p:nvPr>
            <p:ph type="title"/>
          </p:nvPr>
        </p:nvSpPr>
        <p:spPr/>
        <p:txBody>
          <a:bodyPr>
            <a:normAutofit/>
          </a:bodyPr>
          <a:lstStyle/>
          <a:p>
            <a:pPr algn="ctr"/>
            <a:r>
              <a:rPr lang="en-US" sz="4200" dirty="0"/>
              <a:t>Priming</a:t>
            </a:r>
          </a:p>
        </p:txBody>
      </p:sp>
      <p:sp>
        <p:nvSpPr>
          <p:cNvPr id="3" name="Content Placeholder 2">
            <a:extLst>
              <a:ext uri="{FF2B5EF4-FFF2-40B4-BE49-F238E27FC236}">
                <a16:creationId xmlns:a16="http://schemas.microsoft.com/office/drawing/2014/main" id="{02C9873E-CC00-415D-96E4-B182EE72687B}"/>
              </a:ext>
            </a:extLst>
          </p:cNvPr>
          <p:cNvSpPr>
            <a:spLocks noGrp="1"/>
          </p:cNvSpPr>
          <p:nvPr>
            <p:ph idx="1"/>
          </p:nvPr>
        </p:nvSpPr>
        <p:spPr/>
        <p:txBody>
          <a:bodyPr>
            <a:normAutofit lnSpcReduction="10000"/>
          </a:bodyPr>
          <a:lstStyle/>
          <a:p>
            <a:pPr>
              <a:spcBef>
                <a:spcPts val="0"/>
              </a:spcBef>
              <a:spcAft>
                <a:spcPts val="0"/>
              </a:spcAft>
            </a:pPr>
            <a:endParaRPr lang="en-US" sz="2800" dirty="0">
              <a:ea typeface="Calibri" panose="020F0502020204030204" pitchFamily="34" charset="0"/>
              <a:cs typeface="Times New Roman" panose="02020603050405020304" pitchFamily="18" charset="0"/>
            </a:endParaRPr>
          </a:p>
          <a:p>
            <a:pPr>
              <a:spcBef>
                <a:spcPts val="0"/>
              </a:spcBef>
              <a:spcAft>
                <a:spcPts val="0"/>
              </a:spcAft>
            </a:pPr>
            <a:endParaRPr lang="en-US" sz="2800" dirty="0">
              <a:ea typeface="Calibri" panose="020F0502020204030204" pitchFamily="34" charset="0"/>
              <a:cs typeface="Times New Roman" panose="02020603050405020304" pitchFamily="18" charset="0"/>
            </a:endParaRPr>
          </a:p>
          <a:p>
            <a:pPr>
              <a:spcBef>
                <a:spcPts val="0"/>
              </a:spcBef>
              <a:spcAft>
                <a:spcPts val="0"/>
              </a:spcAft>
            </a:pPr>
            <a:r>
              <a:rPr lang="en-US" sz="2800" dirty="0">
                <a:ea typeface="Calibri" panose="020F0502020204030204" pitchFamily="34" charset="0"/>
                <a:cs typeface="Times New Roman" panose="02020603050405020304" pitchFamily="18" charset="0"/>
              </a:rPr>
              <a:t>Priming= preparing the reader to agree with the substance of your arguments </a:t>
            </a:r>
          </a:p>
          <a:p>
            <a:pPr>
              <a:spcBef>
                <a:spcPts val="0"/>
              </a:spcBef>
              <a:spcAft>
                <a:spcPts val="0"/>
              </a:spcAft>
            </a:pPr>
            <a:endParaRPr lang="en-US" sz="2800" dirty="0">
              <a:ea typeface="Calibri" panose="020F0502020204030204" pitchFamily="34" charset="0"/>
              <a:cs typeface="Times New Roman" panose="02020603050405020304" pitchFamily="18" charset="0"/>
            </a:endParaRPr>
          </a:p>
          <a:p>
            <a:pPr>
              <a:spcBef>
                <a:spcPts val="0"/>
              </a:spcBef>
              <a:spcAft>
                <a:spcPts val="0"/>
              </a:spcAft>
            </a:pPr>
            <a:r>
              <a:rPr lang="en-US" sz="2800" dirty="0">
                <a:ea typeface="Calibri" panose="020F0502020204030204" pitchFamily="34" charset="0"/>
                <a:cs typeface="Times New Roman" panose="02020603050405020304" pitchFamily="18" charset="0"/>
              </a:rPr>
              <a:t>Introducing themes that favor your side </a:t>
            </a:r>
          </a:p>
          <a:p>
            <a:pPr>
              <a:spcBef>
                <a:spcPts val="0"/>
              </a:spcBef>
              <a:spcAft>
                <a:spcPts val="0"/>
              </a:spcAft>
            </a:pPr>
            <a:r>
              <a:rPr lang="en-US" sz="2800" dirty="0">
                <a:ea typeface="Calibri" panose="020F0502020204030204" pitchFamily="34" charset="0"/>
                <a:cs typeface="Times New Roman" panose="02020603050405020304" pitchFamily="18" charset="0"/>
              </a:rPr>
              <a:t>Setting frames via narratives or positive/ negative characterizations </a:t>
            </a:r>
          </a:p>
          <a:p>
            <a:pPr lvl="1">
              <a:spcBef>
                <a:spcPts val="0"/>
              </a:spcBef>
            </a:pPr>
            <a:r>
              <a:rPr lang="en-US" sz="2400" dirty="0">
                <a:ea typeface="Calibri" panose="020F0502020204030204" pitchFamily="34" charset="0"/>
                <a:cs typeface="Times New Roman" panose="02020603050405020304" pitchFamily="18" charset="0"/>
              </a:rPr>
              <a:t>“</a:t>
            </a:r>
            <a:r>
              <a:rPr lang="en-US" sz="2400" i="1" dirty="0">
                <a:ea typeface="Calibri" panose="020F0502020204030204" pitchFamily="34" charset="0"/>
                <a:cs typeface="Times New Roman" panose="02020603050405020304" pitchFamily="18" charset="0"/>
              </a:rPr>
              <a:t>We’re</a:t>
            </a:r>
            <a:r>
              <a:rPr lang="en-US" sz="2400" dirty="0">
                <a:ea typeface="Calibri" panose="020F0502020204030204" pitchFamily="34" charset="0"/>
                <a:cs typeface="Times New Roman" panose="02020603050405020304" pitchFamily="18" charset="0"/>
              </a:rPr>
              <a:t> relying on well-settled law, </a:t>
            </a:r>
            <a:r>
              <a:rPr lang="en-US" sz="2400" i="1" dirty="0">
                <a:ea typeface="Calibri" panose="020F0502020204030204" pitchFamily="34" charset="0"/>
                <a:cs typeface="Times New Roman" panose="02020603050405020304" pitchFamily="18" charset="0"/>
              </a:rPr>
              <a:t>they’</a:t>
            </a:r>
            <a:r>
              <a:rPr lang="en-US" sz="2400" dirty="0">
                <a:ea typeface="Calibri" panose="020F0502020204030204" pitchFamily="34" charset="0"/>
                <a:cs typeface="Times New Roman" panose="02020603050405020304" pitchFamily="18" charset="0"/>
              </a:rPr>
              <a:t>re asking for something unprecedented” </a:t>
            </a:r>
          </a:p>
          <a:p>
            <a:pPr indent="457200" algn="r"/>
            <a:endParaRPr lang="en-US" sz="1400" dirty="0">
              <a:latin typeface="Cambria" panose="02040503050406030204" pitchFamily="18" charset="0"/>
              <a:ea typeface="Calibri" panose="020F0502020204030204" pitchFamily="34" charset="0"/>
              <a:cs typeface="Times New Roman" panose="02020603050405020304" pitchFamily="18" charset="0"/>
            </a:endParaRPr>
          </a:p>
          <a:p>
            <a:pPr indent="457200" algn="r"/>
            <a:endParaRPr lang="en-US" sz="1400" dirty="0">
              <a:latin typeface="Cambria" panose="02040503050406030204" pitchFamily="18" charset="0"/>
              <a:ea typeface="Calibri" panose="020F0502020204030204" pitchFamily="34" charset="0"/>
              <a:cs typeface="Times New Roman" panose="02020603050405020304" pitchFamily="18" charset="0"/>
            </a:endParaRPr>
          </a:p>
          <a:p>
            <a:pPr indent="457200" algn="r"/>
            <a:endParaRPr lang="en-US" sz="1400" dirty="0">
              <a:latin typeface="Cambria" panose="02040503050406030204" pitchFamily="18" charset="0"/>
              <a:ea typeface="Calibri" panose="020F0502020204030204" pitchFamily="34" charset="0"/>
              <a:cs typeface="Times New Roman" panose="02020603050405020304" pitchFamily="18" charset="0"/>
            </a:endParaRPr>
          </a:p>
          <a:p>
            <a:pPr marL="0" indent="457200">
              <a:spcBef>
                <a:spcPts val="0"/>
              </a:spcBef>
              <a:spcAft>
                <a:spcPts val="0"/>
              </a:spcAft>
            </a:pPr>
            <a:endParaRPr lang="en-US" sz="1800" dirty="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0947D07-F86C-67B4-420C-97427FA7D17C}"/>
              </a:ext>
            </a:extLst>
          </p:cNvPr>
          <p:cNvSpPr>
            <a:spLocks noGrp="1"/>
          </p:cNvSpPr>
          <p:nvPr>
            <p:ph type="sldNum" sz="quarter" idx="12"/>
          </p:nvPr>
        </p:nvSpPr>
        <p:spPr/>
        <p:txBody>
          <a:bodyPr/>
          <a:lstStyle/>
          <a:p>
            <a:fld id="{3A98EE3D-8CD1-4C3F-BD1C-C98C9596463C}" type="slidenum">
              <a:rPr lang="en-US" smtClean="0"/>
              <a:t>65</a:t>
            </a:fld>
            <a:endParaRPr lang="en-US" dirty="0"/>
          </a:p>
        </p:txBody>
      </p:sp>
    </p:spTree>
    <p:extLst>
      <p:ext uri="{BB962C8B-B14F-4D97-AF65-F5344CB8AC3E}">
        <p14:creationId xmlns:p14="http://schemas.microsoft.com/office/powerpoint/2010/main" val="3719348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7229-E71D-4F64-857B-F69ADA9F7B4E}"/>
              </a:ext>
            </a:extLst>
          </p:cNvPr>
          <p:cNvSpPr>
            <a:spLocks noGrp="1"/>
          </p:cNvSpPr>
          <p:nvPr>
            <p:ph type="title"/>
          </p:nvPr>
        </p:nvSpPr>
        <p:spPr/>
        <p:txBody>
          <a:bodyPr>
            <a:normAutofit/>
          </a:bodyPr>
          <a:lstStyle/>
          <a:p>
            <a:pPr algn="ctr"/>
            <a:r>
              <a:rPr lang="en-US" sz="4200" dirty="0"/>
              <a:t>Priming</a:t>
            </a:r>
          </a:p>
        </p:txBody>
      </p:sp>
      <p:sp>
        <p:nvSpPr>
          <p:cNvPr id="3" name="Content Placeholder 2">
            <a:extLst>
              <a:ext uri="{FF2B5EF4-FFF2-40B4-BE49-F238E27FC236}">
                <a16:creationId xmlns:a16="http://schemas.microsoft.com/office/drawing/2014/main" id="{02C9873E-CC00-415D-96E4-B182EE72687B}"/>
              </a:ext>
            </a:extLst>
          </p:cNvPr>
          <p:cNvSpPr>
            <a:spLocks noGrp="1"/>
          </p:cNvSpPr>
          <p:nvPr>
            <p:ph idx="1"/>
          </p:nvPr>
        </p:nvSpPr>
        <p:spPr>
          <a:xfrm>
            <a:off x="665819" y="2324680"/>
            <a:ext cx="11029615" cy="3634486"/>
          </a:xfrm>
        </p:spPr>
        <p:txBody>
          <a:bodyPr>
            <a:normAutofit/>
          </a:bodyPr>
          <a:lstStyle/>
          <a:p>
            <a:pPr>
              <a:spcBef>
                <a:spcPts val="0"/>
              </a:spcBef>
              <a:spcAft>
                <a:spcPts val="0"/>
              </a:spcAft>
            </a:pPr>
            <a:r>
              <a:rPr lang="en-US" sz="2800" dirty="0">
                <a:ea typeface="Calibri" panose="020F0502020204030204" pitchFamily="34" charset="0"/>
                <a:cs typeface="Times New Roman" panose="02020603050405020304" pitchFamily="18" charset="0"/>
              </a:rPr>
              <a:t>One study investigated whether priming mattered by testing whether changing the preliminary statement in a summary-judgment motion affected outcomes </a:t>
            </a:r>
          </a:p>
          <a:p>
            <a:pPr>
              <a:spcBef>
                <a:spcPts val="0"/>
              </a:spcBef>
              <a:spcAft>
                <a:spcPts val="0"/>
              </a:spcAft>
            </a:pPr>
            <a:endParaRPr lang="en-US" sz="2800" dirty="0">
              <a:ea typeface="Calibri" panose="020F0502020204030204" pitchFamily="34" charset="0"/>
              <a:cs typeface="Times New Roman" panose="02020603050405020304" pitchFamily="18" charset="0"/>
            </a:endParaRPr>
          </a:p>
          <a:p>
            <a:pPr>
              <a:spcBef>
                <a:spcPts val="0"/>
              </a:spcBef>
              <a:spcAft>
                <a:spcPts val="0"/>
              </a:spcAft>
            </a:pPr>
            <a:r>
              <a:rPr lang="en-US" sz="2800" dirty="0">
                <a:ea typeface="Calibri" panose="020F0502020204030204" pitchFamily="34" charset="0"/>
                <a:cs typeface="Times New Roman" panose="02020603050405020304" pitchFamily="18" charset="0"/>
              </a:rPr>
              <a:t>163 U.S. judges read an excerpt from a brief on a cross-motion for summary judgment between a small business and a federal agency.</a:t>
            </a:r>
          </a:p>
          <a:p>
            <a:pPr>
              <a:spcBef>
                <a:spcPts val="0"/>
              </a:spcBef>
              <a:spcAft>
                <a:spcPts val="0"/>
              </a:spcAft>
            </a:pPr>
            <a:endParaRPr lang="en-US" dirty="0"/>
          </a:p>
        </p:txBody>
      </p:sp>
      <p:sp>
        <p:nvSpPr>
          <p:cNvPr id="4" name="TextBox 3">
            <a:extLst>
              <a:ext uri="{FF2B5EF4-FFF2-40B4-BE49-F238E27FC236}">
                <a16:creationId xmlns:a16="http://schemas.microsoft.com/office/drawing/2014/main" id="{2CEACC0D-99F5-5824-F177-55D5CD3C5B89}"/>
              </a:ext>
            </a:extLst>
          </p:cNvPr>
          <p:cNvSpPr txBox="1"/>
          <p:nvPr/>
        </p:nvSpPr>
        <p:spPr>
          <a:xfrm>
            <a:off x="115561" y="6162304"/>
            <a:ext cx="9578697" cy="523220"/>
          </a:xfrm>
          <a:prstGeom prst="rect">
            <a:avLst/>
          </a:prstGeom>
          <a:noFill/>
        </p:spPr>
        <p:txBody>
          <a:bodyPr wrap="square" rtlCol="0">
            <a:spAutoFit/>
          </a:bodyPr>
          <a:lstStyle/>
          <a:p>
            <a:r>
              <a:rPr lang="en-US" sz="1400" kern="100" dirty="0">
                <a:ea typeface="Calibri" panose="020F0502020204030204" pitchFamily="34" charset="0"/>
                <a:cs typeface="Times New Roman" panose="02020603050405020304" pitchFamily="18" charset="0"/>
              </a:rPr>
              <a:t>Kenneth D. </a:t>
            </a:r>
            <a:r>
              <a:rPr lang="en-US" sz="1400" kern="100" dirty="0" err="1">
                <a:ea typeface="Calibri" panose="020F0502020204030204" pitchFamily="34" charset="0"/>
                <a:cs typeface="Times New Roman" panose="02020603050405020304" pitchFamily="18" charset="0"/>
              </a:rPr>
              <a:t>Chestek</a:t>
            </a:r>
            <a:r>
              <a:rPr lang="en-US" sz="1400" kern="100" dirty="0">
                <a:ea typeface="Calibri" panose="020F0502020204030204" pitchFamily="34" charset="0"/>
                <a:cs typeface="Times New Roman" panose="02020603050405020304" pitchFamily="18" charset="0"/>
              </a:rPr>
              <a:t>, </a:t>
            </a:r>
            <a:r>
              <a:rPr lang="en-US" sz="1400" i="1" kern="100" dirty="0">
                <a:ea typeface="Calibri" panose="020F0502020204030204" pitchFamily="34" charset="0"/>
                <a:cs typeface="Times New Roman" panose="02020603050405020304" pitchFamily="18" charset="0"/>
              </a:rPr>
              <a:t>Fear and Loathing in Persuasive Writing: An Empirical Study of the Effects of the Negativity Bias</a:t>
            </a:r>
            <a:r>
              <a:rPr lang="en-US" sz="1400" kern="100" dirty="0">
                <a:ea typeface="Calibri" panose="020F0502020204030204" pitchFamily="34" charset="0"/>
                <a:cs typeface="Times New Roman" panose="02020603050405020304" pitchFamily="18" charset="0"/>
              </a:rPr>
              <a:t>, 14 Legal Comm. &amp; Rhetoric 1 (2017).</a:t>
            </a:r>
          </a:p>
        </p:txBody>
      </p:sp>
      <p:sp>
        <p:nvSpPr>
          <p:cNvPr id="5" name="Slide Number Placeholder 4">
            <a:extLst>
              <a:ext uri="{FF2B5EF4-FFF2-40B4-BE49-F238E27FC236}">
                <a16:creationId xmlns:a16="http://schemas.microsoft.com/office/drawing/2014/main" id="{EC072B12-1A12-F4E5-ABD9-C2CD02A9F375}"/>
              </a:ext>
            </a:extLst>
          </p:cNvPr>
          <p:cNvSpPr>
            <a:spLocks noGrp="1"/>
          </p:cNvSpPr>
          <p:nvPr>
            <p:ph type="sldNum" sz="quarter" idx="12"/>
          </p:nvPr>
        </p:nvSpPr>
        <p:spPr/>
        <p:txBody>
          <a:bodyPr/>
          <a:lstStyle/>
          <a:p>
            <a:fld id="{3A98EE3D-8CD1-4C3F-BD1C-C98C9596463C}" type="slidenum">
              <a:rPr lang="en-US" smtClean="0"/>
              <a:t>66</a:t>
            </a:fld>
            <a:endParaRPr lang="en-US" dirty="0"/>
          </a:p>
        </p:txBody>
      </p:sp>
    </p:spTree>
    <p:extLst>
      <p:ext uri="{BB962C8B-B14F-4D97-AF65-F5344CB8AC3E}">
        <p14:creationId xmlns:p14="http://schemas.microsoft.com/office/powerpoint/2010/main" val="172473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5509-9043-4B17-A702-5C2430A7862B}"/>
              </a:ext>
            </a:extLst>
          </p:cNvPr>
          <p:cNvSpPr>
            <a:spLocks noGrp="1"/>
          </p:cNvSpPr>
          <p:nvPr>
            <p:ph type="title"/>
          </p:nvPr>
        </p:nvSpPr>
        <p:spPr/>
        <p:txBody>
          <a:bodyPr>
            <a:normAutofit/>
          </a:bodyPr>
          <a:lstStyle/>
          <a:p>
            <a:pPr algn="ctr"/>
            <a:r>
              <a:rPr lang="en-US" sz="4200" dirty="0">
                <a:latin typeface="+mj-lt"/>
              </a:rPr>
              <a:t>Priming Study</a:t>
            </a:r>
          </a:p>
        </p:txBody>
      </p:sp>
      <p:sp>
        <p:nvSpPr>
          <p:cNvPr id="3" name="Content Placeholder 2">
            <a:extLst>
              <a:ext uri="{FF2B5EF4-FFF2-40B4-BE49-F238E27FC236}">
                <a16:creationId xmlns:a16="http://schemas.microsoft.com/office/drawing/2014/main" id="{949ECB1F-E7A6-4C23-BFD8-E6C860BF84AB}"/>
              </a:ext>
            </a:extLst>
          </p:cNvPr>
          <p:cNvSpPr>
            <a:spLocks noGrp="1"/>
          </p:cNvSpPr>
          <p:nvPr>
            <p:ph idx="1"/>
          </p:nvPr>
        </p:nvSpPr>
        <p:spPr/>
        <p:txBody>
          <a:bodyPr>
            <a:normAutofit lnSpcReduction="10000"/>
          </a:bodyPr>
          <a:lstStyle/>
          <a:p>
            <a:pPr>
              <a:spcBef>
                <a:spcPts val="0"/>
              </a:spcBef>
              <a:spcAft>
                <a:spcPts val="0"/>
              </a:spcAft>
            </a:pPr>
            <a:r>
              <a:rPr lang="en-US" sz="2400" dirty="0">
                <a:ea typeface="Calibri" panose="020F0502020204030204" pitchFamily="34" charset="0"/>
                <a:cs typeface="Times New Roman" panose="02020603050405020304" pitchFamily="18" charset="0"/>
              </a:rPr>
              <a:t>Each brief had the same statement of facts and summary of the law, but the briefs had nine different versions of the preliminary statement:</a:t>
            </a:r>
          </a:p>
          <a:p>
            <a:pPr>
              <a:spcBef>
                <a:spcPts val="0"/>
              </a:spcBef>
              <a:spcAft>
                <a:spcPts val="0"/>
              </a:spcAft>
            </a:pPr>
            <a:endParaRPr lang="en-US" sz="2400" dirty="0">
              <a:ea typeface="Calibri" panose="020F0502020204030204" pitchFamily="34" charset="0"/>
              <a:cs typeface="Times New Roman" panose="02020603050405020304" pitchFamily="18" charset="0"/>
            </a:endParaRPr>
          </a:p>
          <a:p>
            <a:pPr marL="461963" indent="-231775">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four negative-themed</a:t>
            </a:r>
          </a:p>
          <a:p>
            <a:pPr marL="461963" indent="-231775">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four positive-themed</a:t>
            </a:r>
          </a:p>
          <a:p>
            <a:pPr marL="461963" indent="-231775">
              <a:spcBef>
                <a:spcPts val="0"/>
              </a:spcBef>
              <a:spcAft>
                <a:spcPts val="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one neutral</a:t>
            </a:r>
          </a:p>
          <a:p>
            <a:pPr>
              <a:spcBef>
                <a:spcPts val="0"/>
              </a:spcBef>
              <a:spcAft>
                <a:spcPts val="0"/>
              </a:spcAft>
            </a:pPr>
            <a:endParaRPr lang="en-US" sz="2400" dirty="0">
              <a:ea typeface="Calibri" panose="020F0502020204030204" pitchFamily="34" charset="0"/>
              <a:cs typeface="Times New Roman" panose="02020603050405020304" pitchFamily="18" charset="0"/>
            </a:endParaRPr>
          </a:p>
          <a:p>
            <a:pPr>
              <a:spcBef>
                <a:spcPts val="0"/>
              </a:spcBef>
              <a:spcAft>
                <a:spcPts val="0"/>
              </a:spcAft>
            </a:pPr>
            <a:r>
              <a:rPr lang="en-US" sz="2400" dirty="0">
                <a:ea typeface="Calibri" panose="020F0502020204030204" pitchFamily="34" charset="0"/>
                <a:cs typeface="Times New Roman" panose="02020603050405020304" pitchFamily="18" charset="0"/>
              </a:rPr>
              <a:t>The only thing different was the preliminary statement; so, presumably, that was responsible for differences in outcomes  </a:t>
            </a:r>
          </a:p>
          <a:p>
            <a:endParaRPr lang="en-US" dirty="0"/>
          </a:p>
        </p:txBody>
      </p:sp>
      <p:sp>
        <p:nvSpPr>
          <p:cNvPr id="4" name="TextBox 3">
            <a:extLst>
              <a:ext uri="{FF2B5EF4-FFF2-40B4-BE49-F238E27FC236}">
                <a16:creationId xmlns:a16="http://schemas.microsoft.com/office/drawing/2014/main" id="{E799DA0B-EE42-4AD0-9354-3B203E40EEF7}"/>
              </a:ext>
            </a:extLst>
          </p:cNvPr>
          <p:cNvSpPr txBox="1"/>
          <p:nvPr/>
        </p:nvSpPr>
        <p:spPr>
          <a:xfrm>
            <a:off x="270162" y="6100748"/>
            <a:ext cx="9650673" cy="523220"/>
          </a:xfrm>
          <a:prstGeom prst="rect">
            <a:avLst/>
          </a:prstGeom>
          <a:noFill/>
        </p:spPr>
        <p:txBody>
          <a:bodyPr wrap="square" rtlCol="0">
            <a:spAutoFit/>
          </a:bodyPr>
          <a:lstStyle/>
          <a:p>
            <a:r>
              <a:rPr lang="en-US" sz="1400" kern="100" dirty="0">
                <a:ea typeface="Calibri" panose="020F0502020204030204" pitchFamily="34" charset="0"/>
                <a:cs typeface="Times New Roman" panose="02020603050405020304" pitchFamily="18" charset="0"/>
              </a:rPr>
              <a:t>Kenneth D. </a:t>
            </a:r>
            <a:r>
              <a:rPr lang="en-US" sz="1400" kern="100" dirty="0" err="1">
                <a:ea typeface="Calibri" panose="020F0502020204030204" pitchFamily="34" charset="0"/>
                <a:cs typeface="Times New Roman" panose="02020603050405020304" pitchFamily="18" charset="0"/>
              </a:rPr>
              <a:t>Chestek</a:t>
            </a:r>
            <a:r>
              <a:rPr lang="en-US" sz="1400" kern="100" dirty="0">
                <a:ea typeface="Calibri" panose="020F0502020204030204" pitchFamily="34" charset="0"/>
                <a:cs typeface="Times New Roman" panose="02020603050405020304" pitchFamily="18" charset="0"/>
              </a:rPr>
              <a:t>, </a:t>
            </a:r>
            <a:r>
              <a:rPr lang="en-US" sz="1400" i="1" kern="100" dirty="0">
                <a:ea typeface="Calibri" panose="020F0502020204030204" pitchFamily="34" charset="0"/>
                <a:cs typeface="Times New Roman" panose="02020603050405020304" pitchFamily="18" charset="0"/>
              </a:rPr>
              <a:t>Fear and Loathing in Persuasive Writing: An Empirical Study of the Effects of the Negativity Bias</a:t>
            </a:r>
            <a:r>
              <a:rPr lang="en-US" sz="1400" kern="100" dirty="0">
                <a:ea typeface="Calibri" panose="020F0502020204030204" pitchFamily="34" charset="0"/>
                <a:cs typeface="Times New Roman" panose="02020603050405020304" pitchFamily="18" charset="0"/>
              </a:rPr>
              <a:t>, 14 Legal Comm. &amp; Rhetoric 1 (2017).</a:t>
            </a:r>
          </a:p>
        </p:txBody>
      </p:sp>
      <p:sp>
        <p:nvSpPr>
          <p:cNvPr id="5" name="Slide Number Placeholder 4">
            <a:extLst>
              <a:ext uri="{FF2B5EF4-FFF2-40B4-BE49-F238E27FC236}">
                <a16:creationId xmlns:a16="http://schemas.microsoft.com/office/drawing/2014/main" id="{7D8AEA87-FB02-09AB-5E86-497862DC07E3}"/>
              </a:ext>
            </a:extLst>
          </p:cNvPr>
          <p:cNvSpPr>
            <a:spLocks noGrp="1"/>
          </p:cNvSpPr>
          <p:nvPr>
            <p:ph type="sldNum" sz="quarter" idx="12"/>
          </p:nvPr>
        </p:nvSpPr>
        <p:spPr/>
        <p:txBody>
          <a:bodyPr/>
          <a:lstStyle/>
          <a:p>
            <a:fld id="{3A98EE3D-8CD1-4C3F-BD1C-C98C9596463C}" type="slidenum">
              <a:rPr lang="en-US" smtClean="0"/>
              <a:t>67</a:t>
            </a:fld>
            <a:endParaRPr lang="en-US" dirty="0"/>
          </a:p>
        </p:txBody>
      </p:sp>
    </p:spTree>
    <p:extLst>
      <p:ext uri="{BB962C8B-B14F-4D97-AF65-F5344CB8AC3E}">
        <p14:creationId xmlns:p14="http://schemas.microsoft.com/office/powerpoint/2010/main" val="1986047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705-AF68-4344-B51F-C81B3DCDF702}"/>
              </a:ext>
            </a:extLst>
          </p:cNvPr>
          <p:cNvSpPr>
            <a:spLocks noGrp="1"/>
          </p:cNvSpPr>
          <p:nvPr>
            <p:ph type="title"/>
          </p:nvPr>
        </p:nvSpPr>
        <p:spPr/>
        <p:txBody>
          <a:bodyPr>
            <a:normAutofit/>
          </a:bodyPr>
          <a:lstStyle/>
          <a:p>
            <a:pPr algn="ctr"/>
            <a:r>
              <a:rPr lang="en-US" sz="3800" dirty="0">
                <a:latin typeface="+mj-lt"/>
              </a:rPr>
              <a:t>Priming Worked</a:t>
            </a:r>
            <a:r>
              <a:rPr lang="en-US" sz="4200" dirty="0">
                <a:latin typeface="+mj-lt"/>
              </a:rPr>
              <a:t>  </a:t>
            </a:r>
          </a:p>
        </p:txBody>
      </p:sp>
      <p:sp>
        <p:nvSpPr>
          <p:cNvPr id="3" name="Content Placeholder 2">
            <a:extLst>
              <a:ext uri="{FF2B5EF4-FFF2-40B4-BE49-F238E27FC236}">
                <a16:creationId xmlns:a16="http://schemas.microsoft.com/office/drawing/2014/main" id="{2B4794B8-65FB-4EAB-BDE1-06F52470F44D}"/>
              </a:ext>
            </a:extLst>
          </p:cNvPr>
          <p:cNvSpPr>
            <a:spLocks noGrp="1"/>
          </p:cNvSpPr>
          <p:nvPr>
            <p:ph idx="1"/>
          </p:nvPr>
        </p:nvSpPr>
        <p:spPr>
          <a:xfrm>
            <a:off x="1981200" y="1627077"/>
            <a:ext cx="8229600" cy="3919482"/>
          </a:xfrm>
        </p:spPr>
        <p:txBody>
          <a:bodyPr>
            <a:normAutofit lnSpcReduction="10000"/>
          </a:bodyPr>
          <a:lstStyle/>
          <a:p>
            <a:pPr>
              <a:spcBef>
                <a:spcPts val="0"/>
              </a:spcBef>
              <a:spcAft>
                <a:spcPts val="0"/>
              </a:spcAft>
            </a:pPr>
            <a:endParaRPr lang="en-US" sz="2600" i="1" dirty="0">
              <a:solidFill>
                <a:srgbClr val="0070C0"/>
              </a:solidFill>
              <a:ea typeface="Calibri" panose="020F0502020204030204" pitchFamily="34" charset="0"/>
              <a:cs typeface="Times New Roman" panose="02020603050405020304" pitchFamily="18" charset="0"/>
            </a:endParaRPr>
          </a:p>
          <a:p>
            <a:pPr>
              <a:spcBef>
                <a:spcPts val="0"/>
              </a:spcBef>
              <a:spcAft>
                <a:spcPts val="0"/>
              </a:spcAft>
            </a:pPr>
            <a:r>
              <a:rPr lang="en-US" sz="2600" i="1" dirty="0">
                <a:solidFill>
                  <a:schemeClr val="accent1"/>
                </a:solidFill>
                <a:ea typeface="Calibri" panose="020F0502020204030204" pitchFamily="34" charset="0"/>
                <a:cs typeface="Times New Roman" panose="02020603050405020304" pitchFamily="18" charset="0"/>
              </a:rPr>
              <a:t>Judges who read preliminary statements favoring the small business viewed the case more favorably to the small business compared to those who read a neutral preliminary statement. </a:t>
            </a:r>
          </a:p>
          <a:p>
            <a:pPr>
              <a:spcBef>
                <a:spcPts val="0"/>
              </a:spcBef>
              <a:spcAft>
                <a:spcPts val="0"/>
              </a:spcAft>
            </a:pPr>
            <a:endParaRPr lang="en-US" sz="2600" i="1" dirty="0">
              <a:solidFill>
                <a:schemeClr val="accent1"/>
              </a:solidFill>
              <a:ea typeface="Calibri" panose="020F0502020204030204" pitchFamily="34" charset="0"/>
              <a:cs typeface="Times New Roman" panose="02020603050405020304" pitchFamily="18" charset="0"/>
            </a:endParaRPr>
          </a:p>
          <a:p>
            <a:pPr>
              <a:spcBef>
                <a:spcPts val="0"/>
              </a:spcBef>
              <a:spcAft>
                <a:spcPts val="0"/>
              </a:spcAft>
            </a:pPr>
            <a:r>
              <a:rPr lang="en-US" sz="2600" i="1" dirty="0">
                <a:solidFill>
                  <a:schemeClr val="accent1"/>
                </a:solidFill>
                <a:ea typeface="Calibri" panose="020F0502020204030204" pitchFamily="34" charset="0"/>
                <a:cs typeface="Times New Roman" panose="02020603050405020304" pitchFamily="18" charset="0"/>
              </a:rPr>
              <a:t>Judges who read a preliminary statement favoring the federal agency “were mixed but were uniformly less favorable to the small business.”</a:t>
            </a:r>
            <a:endParaRPr lang="en-US" i="1" dirty="0">
              <a:solidFill>
                <a:srgbClr val="0070C0"/>
              </a:solidFill>
              <a:cs typeface="Times New Roman" panose="02020603050405020304" pitchFamily="18" charset="0"/>
            </a:endParaRPr>
          </a:p>
          <a:p>
            <a:pPr>
              <a:spcBef>
                <a:spcPts val="0"/>
              </a:spcBef>
              <a:spcAft>
                <a:spcPts val="0"/>
              </a:spcAft>
            </a:pPr>
            <a:endParaRPr lang="en-US" i="1" dirty="0">
              <a:solidFill>
                <a:srgbClr val="0070C0"/>
              </a:solidFill>
            </a:endParaRPr>
          </a:p>
        </p:txBody>
      </p:sp>
      <p:sp>
        <p:nvSpPr>
          <p:cNvPr id="5" name="Slide Number Placeholder 4">
            <a:extLst>
              <a:ext uri="{FF2B5EF4-FFF2-40B4-BE49-F238E27FC236}">
                <a16:creationId xmlns:a16="http://schemas.microsoft.com/office/drawing/2014/main" id="{066E14D0-1CB3-9E7E-5F98-402CD746B4F4}"/>
              </a:ext>
            </a:extLst>
          </p:cNvPr>
          <p:cNvSpPr>
            <a:spLocks noGrp="1"/>
          </p:cNvSpPr>
          <p:nvPr>
            <p:ph type="sldNum" sz="quarter" idx="12"/>
          </p:nvPr>
        </p:nvSpPr>
        <p:spPr/>
        <p:txBody>
          <a:bodyPr/>
          <a:lstStyle/>
          <a:p>
            <a:fld id="{3A98EE3D-8CD1-4C3F-BD1C-C98C9596463C}" type="slidenum">
              <a:rPr lang="en-US" smtClean="0"/>
              <a:t>68</a:t>
            </a:fld>
            <a:endParaRPr lang="en-US" dirty="0"/>
          </a:p>
        </p:txBody>
      </p:sp>
      <p:sp>
        <p:nvSpPr>
          <p:cNvPr id="6" name="TextBox 5">
            <a:extLst>
              <a:ext uri="{FF2B5EF4-FFF2-40B4-BE49-F238E27FC236}">
                <a16:creationId xmlns:a16="http://schemas.microsoft.com/office/drawing/2014/main" id="{C604AE3C-F966-9A55-D7E6-E7D76826F162}"/>
              </a:ext>
            </a:extLst>
          </p:cNvPr>
          <p:cNvSpPr txBox="1"/>
          <p:nvPr/>
        </p:nvSpPr>
        <p:spPr>
          <a:xfrm>
            <a:off x="270162" y="6100748"/>
            <a:ext cx="9650673" cy="523220"/>
          </a:xfrm>
          <a:prstGeom prst="rect">
            <a:avLst/>
          </a:prstGeom>
          <a:noFill/>
        </p:spPr>
        <p:txBody>
          <a:bodyPr wrap="square" rtlCol="0">
            <a:spAutoFit/>
          </a:bodyPr>
          <a:lstStyle/>
          <a:p>
            <a:r>
              <a:rPr lang="en-US" sz="1400" kern="100" dirty="0">
                <a:ea typeface="Calibri" panose="020F0502020204030204" pitchFamily="34" charset="0"/>
                <a:cs typeface="Times New Roman" panose="02020603050405020304" pitchFamily="18" charset="0"/>
              </a:rPr>
              <a:t>Kenneth D. </a:t>
            </a:r>
            <a:r>
              <a:rPr lang="en-US" sz="1400" kern="100" dirty="0" err="1">
                <a:ea typeface="Calibri" panose="020F0502020204030204" pitchFamily="34" charset="0"/>
                <a:cs typeface="Times New Roman" panose="02020603050405020304" pitchFamily="18" charset="0"/>
              </a:rPr>
              <a:t>Chestek</a:t>
            </a:r>
            <a:r>
              <a:rPr lang="en-US" sz="1400" kern="100" dirty="0">
                <a:ea typeface="Calibri" panose="020F0502020204030204" pitchFamily="34" charset="0"/>
                <a:cs typeface="Times New Roman" panose="02020603050405020304" pitchFamily="18" charset="0"/>
              </a:rPr>
              <a:t>, </a:t>
            </a:r>
            <a:r>
              <a:rPr lang="en-US" sz="1400" i="1" kern="100" dirty="0">
                <a:ea typeface="Calibri" panose="020F0502020204030204" pitchFamily="34" charset="0"/>
                <a:cs typeface="Times New Roman" panose="02020603050405020304" pitchFamily="18" charset="0"/>
              </a:rPr>
              <a:t>Fear and Loathing in Persuasive Writing: An Empirical Study of the Effects of the Negativity Bias</a:t>
            </a:r>
            <a:r>
              <a:rPr lang="en-US" sz="1400" kern="100" dirty="0">
                <a:ea typeface="Calibri" panose="020F0502020204030204" pitchFamily="34" charset="0"/>
                <a:cs typeface="Times New Roman" panose="02020603050405020304" pitchFamily="18" charset="0"/>
              </a:rPr>
              <a:t>, 14 Legal Comm. &amp; Rhetoric 1 (2017).</a:t>
            </a:r>
          </a:p>
        </p:txBody>
      </p:sp>
    </p:spTree>
    <p:extLst>
      <p:ext uri="{BB962C8B-B14F-4D97-AF65-F5344CB8AC3E}">
        <p14:creationId xmlns:p14="http://schemas.microsoft.com/office/powerpoint/2010/main" val="2040753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a:bodyPr>
          <a:lstStyle/>
          <a:p>
            <a:br>
              <a:rPr lang="en-US" sz="4800" b="0" kern="1200" cap="all" dirty="0">
                <a:solidFill>
                  <a:schemeClr val="tx2"/>
                </a:solidFill>
                <a:latin typeface="+mj-lt"/>
                <a:ea typeface="+mj-ea"/>
                <a:cs typeface="+mj-cs"/>
              </a:rPr>
            </a:br>
            <a:r>
              <a:rPr lang="en-US" sz="4800" b="0" kern="1200" cap="all" dirty="0" err="1">
                <a:solidFill>
                  <a:schemeClr val="tx2"/>
                </a:solidFill>
                <a:latin typeface="+mj-lt"/>
                <a:ea typeface="+mj-ea"/>
                <a:cs typeface="+mj-cs"/>
              </a:rPr>
              <a:t>StoryTelling</a:t>
            </a:r>
            <a:r>
              <a:rPr lang="en-US" sz="4800" b="0" kern="1200" cap="all" dirty="0">
                <a:solidFill>
                  <a:schemeClr val="tx2"/>
                </a:solidFill>
                <a:latin typeface="+mj-lt"/>
                <a:ea typeface="+mj-ea"/>
                <a:cs typeface="+mj-cs"/>
              </a:rPr>
              <a:t> </a:t>
            </a:r>
            <a:br>
              <a:rPr lang="en-US" sz="4800" b="0" kern="1200" cap="all" dirty="0">
                <a:solidFill>
                  <a:schemeClr val="tx2"/>
                </a:solidFill>
                <a:latin typeface="+mj-lt"/>
                <a:ea typeface="+mj-ea"/>
                <a:cs typeface="+mj-cs"/>
              </a:rPr>
            </a:br>
            <a:endParaRPr lang="en-US" sz="4800" b="0" kern="1200" cap="all" dirty="0">
              <a:solidFill>
                <a:schemeClr val="tx2"/>
              </a:solidFill>
              <a:latin typeface="+mj-lt"/>
              <a:ea typeface="+mj-ea"/>
              <a:cs typeface="+mj-cs"/>
            </a:endParaRP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BC3459C-2C77-6242-A1E4-D57C8A4357D9}"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69</a:t>
            </a:fld>
            <a:endPar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6637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81192" y="702156"/>
            <a:ext cx="11029616" cy="1188720"/>
          </a:xfrm>
        </p:spPr>
        <p:txBody>
          <a:bodyPr>
            <a:normAutofit/>
          </a:bodyPr>
          <a:lstStyle/>
          <a:p>
            <a:r>
              <a:rPr lang="en-US" sz="4200" dirty="0">
                <a:latin typeface="+mn-lt"/>
              </a:rPr>
              <a:t>Topics:</a:t>
            </a:r>
            <a:br>
              <a:rPr lang="en-US" sz="4200" dirty="0">
                <a:latin typeface="+mn-lt"/>
              </a:rPr>
            </a:br>
            <a:r>
              <a:rPr lang="en-US" dirty="0">
                <a:latin typeface="+mn-lt"/>
              </a:rPr>
              <a:t> </a:t>
            </a:r>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423656"/>
            <a:ext cx="1052510" cy="365125"/>
          </a:xfrm>
        </p:spPr>
        <p:txBody>
          <a:bodyPr>
            <a:normAutofit/>
          </a:bodyPr>
          <a:lstStyle/>
          <a:p>
            <a:pPr>
              <a:spcAft>
                <a:spcPts val="600"/>
              </a:spcAft>
            </a:pPr>
            <a:fld id="{BBC3459C-2C77-6242-A1E4-D57C8A4357D9}" type="slidenum">
              <a:rPr lang="en-US"/>
              <a:pPr>
                <a:spcAft>
                  <a:spcPts val="600"/>
                </a:spcAft>
              </a:pPr>
              <a:t>7</a:t>
            </a:fld>
            <a:endParaRPr lang="en-US"/>
          </a:p>
        </p:txBody>
      </p:sp>
      <p:graphicFrame>
        <p:nvGraphicFramePr>
          <p:cNvPr id="10" name="Content Placeholder 7">
            <a:extLst>
              <a:ext uri="{FF2B5EF4-FFF2-40B4-BE49-F238E27FC236}">
                <a16:creationId xmlns:a16="http://schemas.microsoft.com/office/drawing/2014/main" id="{FD498AEE-5585-AAA4-99A9-AFE7B6828607}"/>
              </a:ext>
            </a:extLst>
          </p:cNvPr>
          <p:cNvGraphicFramePr>
            <a:graphicFrameLocks noGrp="1"/>
          </p:cNvGraphicFramePr>
          <p:nvPr>
            <p:ph idx="1"/>
            <p:extLst>
              <p:ext uri="{D42A27DB-BD31-4B8C-83A1-F6EECF244321}">
                <p14:modId xmlns:p14="http://schemas.microsoft.com/office/powerpoint/2010/main" val="1580331970"/>
              </p:ext>
            </p:extLst>
          </p:nvPr>
        </p:nvGraphicFramePr>
        <p:xfrm>
          <a:off x="661946" y="2557083"/>
          <a:ext cx="10731640" cy="3323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469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11029616" cy="1188720"/>
          </a:xfrm>
        </p:spPr>
        <p:txBody>
          <a:bodyPr>
            <a:normAutofit/>
          </a:bodyPr>
          <a:lstStyle/>
          <a:p>
            <a:pPr algn="ctr"/>
            <a:r>
              <a:rPr lang="en-US" sz="4200" dirty="0"/>
              <a:t>Narrative/Storytelling</a:t>
            </a:r>
            <a:br>
              <a:rPr lang="en-US" dirty="0"/>
            </a:br>
            <a:endParaRPr lang="en-US" dirty="0"/>
          </a:p>
        </p:txBody>
      </p:sp>
      <p:sp>
        <p:nvSpPr>
          <p:cNvPr id="20" name="Rectangle 1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1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1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79C1EC-C823-D30E-B34C-4FF5D3A0CED4}"/>
              </a:ext>
            </a:extLst>
          </p:cNvPr>
          <p:cNvPicPr>
            <a:picLocks noChangeAspect="1"/>
          </p:cNvPicPr>
          <p:nvPr/>
        </p:nvPicPr>
        <p:blipFill>
          <a:blip r:embed="rId2"/>
          <a:stretch>
            <a:fillRect/>
          </a:stretch>
        </p:blipFill>
        <p:spPr>
          <a:xfrm>
            <a:off x="780698" y="3121411"/>
            <a:ext cx="4748741" cy="2160676"/>
          </a:xfrm>
          <a:prstGeom prst="rect">
            <a:avLst/>
          </a:prstGeom>
        </p:spPr>
      </p:pic>
      <p:sp>
        <p:nvSpPr>
          <p:cNvPr id="3" name="Content Placeholder 2"/>
          <p:cNvSpPr>
            <a:spLocks noGrp="1"/>
          </p:cNvSpPr>
          <p:nvPr>
            <p:ph idx="1"/>
          </p:nvPr>
        </p:nvSpPr>
        <p:spPr>
          <a:xfrm>
            <a:off x="6335805" y="2180496"/>
            <a:ext cx="5275001" cy="4045683"/>
          </a:xfrm>
        </p:spPr>
        <p:txBody>
          <a:bodyPr>
            <a:normAutofit/>
          </a:bodyPr>
          <a:lstStyle/>
          <a:p>
            <a:pPr>
              <a:spcBef>
                <a:spcPts val="0"/>
              </a:spcBef>
              <a:tabLst>
                <a:tab pos="228600" algn="l"/>
                <a:tab pos="457200" algn="l"/>
                <a:tab pos="685800" algn="l"/>
                <a:tab pos="914400" algn="l"/>
              </a:tabLst>
            </a:pPr>
            <a:endParaRPr lang="en-US" kern="1150" dirty="0">
              <a:ea typeface="Calibri" panose="020F0502020204030204" pitchFamily="34" charset="0"/>
              <a:cs typeface="Times New Roman" panose="02020603050405020304" pitchFamily="18" charset="0"/>
            </a:endParaRPr>
          </a:p>
          <a:p>
            <a:pPr>
              <a:spcBef>
                <a:spcPts val="0"/>
              </a:spcBef>
              <a:tabLst>
                <a:tab pos="228600" algn="l"/>
                <a:tab pos="457200" algn="l"/>
                <a:tab pos="685800" algn="l"/>
                <a:tab pos="914400" algn="l"/>
              </a:tabLst>
            </a:pPr>
            <a:r>
              <a:rPr lang="en-US" sz="2600" kern="1150" dirty="0">
                <a:ea typeface="Calibri" panose="020F0502020204030204" pitchFamily="34" charset="0"/>
                <a:cs typeface="Times New Roman" panose="02020603050405020304" pitchFamily="18" charset="0"/>
              </a:rPr>
              <a:t>Conventional LRW wisdom strongly encourages telling a story in legal writing (including appellate briefwriting) </a:t>
            </a:r>
          </a:p>
        </p:txBody>
      </p:sp>
      <p:sp>
        <p:nvSpPr>
          <p:cNvPr id="4" name="Slide Number Placeholder 3">
            <a:extLst>
              <a:ext uri="{FF2B5EF4-FFF2-40B4-BE49-F238E27FC236}">
                <a16:creationId xmlns:a16="http://schemas.microsoft.com/office/drawing/2014/main" id="{7CE1F8C1-673E-8DD1-9A83-A2627591B229}"/>
              </a:ext>
            </a:extLst>
          </p:cNvPr>
          <p:cNvSpPr>
            <a:spLocks noGrp="1"/>
          </p:cNvSpPr>
          <p:nvPr>
            <p:ph type="sldNum" sz="quarter" idx="12"/>
          </p:nvPr>
        </p:nvSpPr>
        <p:spPr>
          <a:xfrm>
            <a:off x="10558300" y="6400800"/>
            <a:ext cx="105250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3A98EE3D-8CD1-4C3F-BD1C-C98C9596463C}" type="slidenum">
              <a:rPr kumimoji="0" lang="en-US" b="0" i="0" u="none" strike="noStrike" kern="1200" cap="none" spc="0" normalizeH="0" baseline="0" noProof="0" smtClean="0">
                <a:ln>
                  <a:noFill/>
                </a:ln>
                <a:solidFill>
                  <a:srgbClr val="FFF984"/>
                </a:solidFill>
                <a:effectLst/>
                <a:uLnTx/>
                <a:uFillTx/>
                <a:latin typeface="Franklin Gothic Book" panose="020B0502020104020203"/>
                <a:ea typeface="+mn-ea"/>
                <a:cs typeface="+mn-cs"/>
              </a:rPr>
              <a:pPr marL="0" marR="0" lvl="0" indent="0" defTabSz="914400" rtl="0" eaLnBrk="1" fontAlgn="auto" latinLnBrk="0" hangingPunct="1">
                <a:spcBef>
                  <a:spcPts val="0"/>
                </a:spcBef>
                <a:spcAft>
                  <a:spcPts val="600"/>
                </a:spcAft>
                <a:buClrTx/>
                <a:buSzTx/>
                <a:buFontTx/>
                <a:buNone/>
                <a:tabLst/>
                <a:defRPr/>
              </a:pPr>
              <a:t>70</a:t>
            </a:fld>
            <a:endParaRPr kumimoji="0" lang="en-US" b="0" i="0" u="none" strike="noStrike" kern="1200" cap="none" spc="0" normalizeH="0" baseline="0" noProof="0">
              <a:ln>
                <a:noFill/>
              </a:ln>
              <a:solidFill>
                <a:srgbClr val="FFF984"/>
              </a:solidFill>
              <a:effectLst/>
              <a:uLnTx/>
              <a:uFillTx/>
              <a:latin typeface="Franklin Gothic Book" panose="020B0502020104020203"/>
              <a:ea typeface="+mn-ea"/>
              <a:cs typeface="+mn-cs"/>
            </a:endParaRPr>
          </a:p>
        </p:txBody>
      </p:sp>
      <p:sp>
        <p:nvSpPr>
          <p:cNvPr id="7" name="TextBox 6">
            <a:extLst>
              <a:ext uri="{FF2B5EF4-FFF2-40B4-BE49-F238E27FC236}">
                <a16:creationId xmlns:a16="http://schemas.microsoft.com/office/drawing/2014/main" id="{A316BD76-62F0-E168-0F1F-6A218C787E0F}"/>
              </a:ext>
            </a:extLst>
          </p:cNvPr>
          <p:cNvSpPr txBox="1"/>
          <p:nvPr/>
        </p:nvSpPr>
        <p:spPr>
          <a:xfrm>
            <a:off x="446533" y="6408892"/>
            <a:ext cx="8875157" cy="307777"/>
          </a:xfrm>
          <a:prstGeom prst="rect">
            <a:avLst/>
          </a:prstGeom>
          <a:noFill/>
        </p:spPr>
        <p:txBody>
          <a:bodyPr wrap="square" rtlCol="0">
            <a:spAutoFit/>
          </a:bodyPr>
          <a:lstStyle/>
          <a:p>
            <a:r>
              <a:rPr lang="en-US" sz="1400" dirty="0"/>
              <a:t>Chief Justice John Roberts, Interview with Bryan Garner, 13 Scribes Journal of Legal Writing 5, 16 (2010)</a:t>
            </a:r>
          </a:p>
        </p:txBody>
      </p:sp>
    </p:spTree>
    <p:extLst>
      <p:ext uri="{BB962C8B-B14F-4D97-AF65-F5344CB8AC3E}">
        <p14:creationId xmlns:p14="http://schemas.microsoft.com/office/powerpoint/2010/main" val="899101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a:solidFill>
                  <a:schemeClr val="tx1"/>
                </a:solidFill>
                <a:latin typeface="+mn-lt"/>
              </a:rPr>
              <a:t>Narrative/Storytelling</a:t>
            </a:r>
          </a:p>
        </p:txBody>
      </p:sp>
      <p:sp>
        <p:nvSpPr>
          <p:cNvPr id="3" name="Content Placeholder 2"/>
          <p:cNvSpPr>
            <a:spLocks noGrp="1"/>
          </p:cNvSpPr>
          <p:nvPr>
            <p:ph idx="1"/>
          </p:nvPr>
        </p:nvSpPr>
        <p:spPr/>
        <p:txBody>
          <a:bodyPr>
            <a:normAutofit/>
          </a:bodyPr>
          <a:lstStyle/>
          <a:p>
            <a:pPr>
              <a:lnSpc>
                <a:spcPct val="100000"/>
              </a:lnSpc>
              <a:spcBef>
                <a:spcPts val="0"/>
              </a:spcBef>
              <a:tabLst>
                <a:tab pos="228600" algn="l"/>
                <a:tab pos="457200" algn="l"/>
                <a:tab pos="685800" algn="l"/>
                <a:tab pos="914400" algn="l"/>
              </a:tabLst>
            </a:pPr>
            <a:r>
              <a:rPr lang="en-US" sz="2800" kern="1150" dirty="0">
                <a:ea typeface="Calibri" panose="020F0502020204030204" pitchFamily="34" charset="0"/>
                <a:cs typeface="Times New Roman" panose="02020603050405020304" pitchFamily="18" charset="0"/>
              </a:rPr>
              <a:t>Does storytelling actually increase persuasion?  </a:t>
            </a:r>
          </a:p>
          <a:p>
            <a:pPr>
              <a:lnSpc>
                <a:spcPct val="100000"/>
              </a:lnSpc>
              <a:spcBef>
                <a:spcPts val="0"/>
              </a:spcBef>
              <a:tabLst>
                <a:tab pos="228600" algn="l"/>
                <a:tab pos="457200" algn="l"/>
                <a:tab pos="685800" algn="l"/>
                <a:tab pos="914400" algn="l"/>
              </a:tabLst>
            </a:pPr>
            <a:endParaRPr lang="en-US" sz="2800" kern="1150" dirty="0">
              <a:ea typeface="Calibri" panose="020F0502020204030204" pitchFamily="34" charset="0"/>
              <a:cs typeface="Times New Roman" panose="02020603050405020304" pitchFamily="18" charset="0"/>
            </a:endParaRPr>
          </a:p>
          <a:p>
            <a:pPr>
              <a:lnSpc>
                <a:spcPct val="100000"/>
              </a:lnSpc>
              <a:spcBef>
                <a:spcPts val="0"/>
              </a:spcBef>
              <a:tabLst>
                <a:tab pos="228600" algn="l"/>
                <a:tab pos="457200" algn="l"/>
                <a:tab pos="685800" algn="l"/>
                <a:tab pos="914400" algn="l"/>
              </a:tabLst>
            </a:pPr>
            <a:r>
              <a:rPr lang="en-US" sz="2800" kern="1150" dirty="0">
                <a:ea typeface="Calibri" panose="020F0502020204030204" pitchFamily="34" charset="0"/>
                <a:cs typeface="Times New Roman" panose="02020603050405020304" pitchFamily="18" charset="0"/>
              </a:rPr>
              <a:t>One researcher studied this with an A/B test to see if including a narrative element made a difference</a:t>
            </a:r>
            <a:endParaRPr lang="en-US" kern="1150" dirty="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6D32372-55E2-C4D5-F087-428E6048F5E0}"/>
              </a:ext>
            </a:extLst>
          </p:cNvPr>
          <p:cNvSpPr txBox="1"/>
          <p:nvPr/>
        </p:nvSpPr>
        <p:spPr>
          <a:xfrm>
            <a:off x="341074" y="5960145"/>
            <a:ext cx="89081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Kenneth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Chestek</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Judging by the Numbers: An Empirical Study of the Power of Story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7 J. Assn. Legal Writing Directors 1, 19  (Fall 2010)</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
        <p:nvSpPr>
          <p:cNvPr id="4" name="Slide Number Placeholder 3">
            <a:extLst>
              <a:ext uri="{FF2B5EF4-FFF2-40B4-BE49-F238E27FC236}">
                <a16:creationId xmlns:a16="http://schemas.microsoft.com/office/drawing/2014/main" id="{CFCD708C-481D-7180-FD62-649F46423A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099570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a:solidFill>
                  <a:schemeClr val="tx1"/>
                </a:solidFill>
                <a:latin typeface="+mn-lt"/>
              </a:rPr>
              <a:t>Controlling the Narrative</a:t>
            </a:r>
            <a:endParaRPr lang="en-US" dirty="0">
              <a:solidFill>
                <a:srgbClr val="0070C0"/>
              </a:solidFill>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tabLst>
                <a:tab pos="228600" algn="l"/>
                <a:tab pos="457200" algn="l"/>
                <a:tab pos="685800" algn="l"/>
                <a:tab pos="914400" algn="l"/>
              </a:tabLst>
            </a:pPr>
            <a:r>
              <a:rPr lang="en-US" sz="2200" kern="1150" dirty="0">
                <a:ea typeface="Calibri" panose="020F0502020204030204" pitchFamily="34" charset="0"/>
                <a:cs typeface="Times New Roman" panose="02020603050405020304" pitchFamily="18" charset="0"/>
              </a:rPr>
              <a:t>Author sent briefs for a fictional case to 95 readers (including judges, clerks, staff attorneys, practitioners, &amp; law professors)</a:t>
            </a:r>
          </a:p>
          <a:p>
            <a:pPr>
              <a:lnSpc>
                <a:spcPct val="100000"/>
              </a:lnSpc>
              <a:spcBef>
                <a:spcPts val="0"/>
              </a:spcBef>
              <a:tabLst>
                <a:tab pos="228600" algn="l"/>
                <a:tab pos="457200" algn="l"/>
                <a:tab pos="685800" algn="l"/>
                <a:tab pos="914400" algn="l"/>
              </a:tabLst>
            </a:pPr>
            <a:r>
              <a:rPr lang="en-US" sz="2200" kern="1150" dirty="0">
                <a:ea typeface="Calibri" panose="020F0502020204030204" pitchFamily="34" charset="0"/>
                <a:cs typeface="Times New Roman" panose="02020603050405020304" pitchFamily="18" charset="0"/>
              </a:rPr>
              <a:t>Each reviewer got two briefs: </a:t>
            </a:r>
          </a:p>
          <a:p>
            <a:pPr marL="461963" indent="-231775">
              <a:lnSpc>
                <a:spcPct val="100000"/>
              </a:lnSpc>
              <a:spcBef>
                <a:spcPts val="0"/>
              </a:spcBef>
              <a:buFont typeface="Arial" panose="020B0604020202020204" pitchFamily="34" charset="0"/>
              <a:buChar char="•"/>
              <a:tabLst>
                <a:tab pos="457200" algn="l"/>
                <a:tab pos="461963" algn="l"/>
                <a:tab pos="685800" algn="l"/>
                <a:tab pos="914400" algn="l"/>
              </a:tabLst>
            </a:pPr>
            <a:r>
              <a:rPr lang="en-US" sz="2000" b="1" kern="1150" dirty="0">
                <a:ea typeface="Calibri" panose="020F0502020204030204" pitchFamily="34" charset="0"/>
                <a:cs typeface="Times New Roman" panose="02020603050405020304" pitchFamily="18" charset="0"/>
              </a:rPr>
              <a:t>one with a narrative component</a:t>
            </a:r>
            <a:r>
              <a:rPr lang="en-US" sz="2000" kern="1150" dirty="0">
                <a:ea typeface="Calibri" panose="020F0502020204030204" pitchFamily="34" charset="0"/>
                <a:cs typeface="Times New Roman" panose="02020603050405020304" pitchFamily="18" charset="0"/>
              </a:rPr>
              <a:t>—(facts tell a story, brief weaves in a theme)—plus legal argument</a:t>
            </a:r>
          </a:p>
          <a:p>
            <a:pPr marL="461963" indent="-231775">
              <a:lnSpc>
                <a:spcPct val="100000"/>
              </a:lnSpc>
              <a:spcBef>
                <a:spcPts val="600"/>
              </a:spcBef>
              <a:buFont typeface="Arial" panose="020B0604020202020204" pitchFamily="34" charset="0"/>
              <a:buChar char="•"/>
              <a:tabLst>
                <a:tab pos="457200" algn="l"/>
                <a:tab pos="461963" algn="l"/>
                <a:tab pos="685800" algn="l"/>
                <a:tab pos="914400" algn="l"/>
              </a:tabLst>
            </a:pPr>
            <a:r>
              <a:rPr lang="en-US" sz="2000" b="1" kern="1150" dirty="0">
                <a:ea typeface="Calibri" panose="020F0502020204030204" pitchFamily="34" charset="0"/>
                <a:cs typeface="Times New Roman" panose="02020603050405020304" pitchFamily="18" charset="0"/>
              </a:rPr>
              <a:t>one with no narrative component</a:t>
            </a:r>
            <a:r>
              <a:rPr lang="en-US" sz="2000" kern="1150" dirty="0">
                <a:ea typeface="Calibri" panose="020F0502020204030204" pitchFamily="34" charset="0"/>
                <a:cs typeface="Times New Roman" panose="02020603050405020304" pitchFamily="18" charset="0"/>
              </a:rPr>
              <a:t>—advocating for the same party but with only legal arguments</a:t>
            </a:r>
          </a:p>
          <a:p>
            <a:pPr>
              <a:lnSpc>
                <a:spcPct val="100000"/>
              </a:lnSpc>
              <a:spcBef>
                <a:spcPts val="0"/>
              </a:spcBef>
              <a:tabLst>
                <a:tab pos="228600" algn="l"/>
                <a:tab pos="457200" algn="l"/>
                <a:tab pos="685800" algn="l"/>
                <a:tab pos="914400" algn="l"/>
              </a:tabLst>
            </a:pPr>
            <a:r>
              <a:rPr lang="en-US" sz="2200" kern="1150" dirty="0">
                <a:ea typeface="Calibri" panose="020F0502020204030204" pitchFamily="34" charset="0"/>
                <a:cs typeface="Times New Roman" panose="02020603050405020304" pitchFamily="18" charset="0"/>
              </a:rPr>
              <a:t>The author controlled for possible reader preferences for Petitioners and Respondents.</a:t>
            </a:r>
          </a:p>
        </p:txBody>
      </p:sp>
      <p:sp>
        <p:nvSpPr>
          <p:cNvPr id="4" name="Slide Number Placeholder 3">
            <a:extLst>
              <a:ext uri="{FF2B5EF4-FFF2-40B4-BE49-F238E27FC236}">
                <a16:creationId xmlns:a16="http://schemas.microsoft.com/office/drawing/2014/main" id="{0F49ACB8-EDF5-AF82-4C9E-1C4430B75B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
        <p:nvSpPr>
          <p:cNvPr id="5" name="TextBox 4">
            <a:extLst>
              <a:ext uri="{FF2B5EF4-FFF2-40B4-BE49-F238E27FC236}">
                <a16:creationId xmlns:a16="http://schemas.microsoft.com/office/drawing/2014/main" id="{025EB009-2D2B-E3B9-1C13-F4F90B5574AA}"/>
              </a:ext>
            </a:extLst>
          </p:cNvPr>
          <p:cNvSpPr txBox="1"/>
          <p:nvPr/>
        </p:nvSpPr>
        <p:spPr>
          <a:xfrm>
            <a:off x="227785" y="6265819"/>
            <a:ext cx="89081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Kenneth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Chestek</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Judging by the Numbers: An Empirical Study of the Power of Story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7 J. Assn. Legal Writing Directors 1, 19  (Fall 2010)</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319651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240F-1079-4FDF-8369-6A19F66F830D}"/>
              </a:ext>
            </a:extLst>
          </p:cNvPr>
          <p:cNvSpPr>
            <a:spLocks noGrp="1"/>
          </p:cNvSpPr>
          <p:nvPr>
            <p:ph type="title"/>
          </p:nvPr>
        </p:nvSpPr>
        <p:spPr/>
        <p:txBody>
          <a:bodyPr>
            <a:normAutofit/>
          </a:bodyPr>
          <a:lstStyle/>
          <a:p>
            <a:pPr algn="ctr"/>
            <a:r>
              <a:rPr lang="en-US" sz="4200" dirty="0">
                <a:latin typeface="+mn-lt"/>
              </a:rPr>
              <a:t>Stories Do Matter</a:t>
            </a:r>
          </a:p>
        </p:txBody>
      </p:sp>
      <p:sp>
        <p:nvSpPr>
          <p:cNvPr id="3" name="Content Placeholder 2">
            <a:extLst>
              <a:ext uri="{FF2B5EF4-FFF2-40B4-BE49-F238E27FC236}">
                <a16:creationId xmlns:a16="http://schemas.microsoft.com/office/drawing/2014/main" id="{015BA3C3-9EE2-4DAD-9732-A675BD26A9E2}"/>
              </a:ext>
            </a:extLst>
          </p:cNvPr>
          <p:cNvSpPr>
            <a:spLocks noGrp="1"/>
          </p:cNvSpPr>
          <p:nvPr>
            <p:ph idx="1"/>
          </p:nvPr>
        </p:nvSpPr>
        <p:spPr/>
        <p:txBody>
          <a:bodyPr/>
          <a:lstStyle/>
          <a:p>
            <a:pPr>
              <a:lnSpc>
                <a:spcPct val="100000"/>
              </a:lnSpc>
              <a:spcBef>
                <a:spcPts val="0"/>
              </a:spcBef>
              <a:spcAft>
                <a:spcPts val="1200"/>
              </a:spcAft>
              <a:tabLst>
                <a:tab pos="228600" algn="l"/>
                <a:tab pos="457200" algn="l"/>
                <a:tab pos="685800" algn="l"/>
                <a:tab pos="914400" algn="l"/>
              </a:tabLst>
            </a:pPr>
            <a:r>
              <a:rPr lang="en-US" sz="2800" i="1" kern="1150" dirty="0">
                <a:solidFill>
                  <a:srgbClr val="0070C0"/>
                </a:solidFill>
                <a:ea typeface="Calibri" panose="020F0502020204030204" pitchFamily="34" charset="0"/>
                <a:cs typeface="Calibri" panose="020F0502020204030204" pitchFamily="34" charset="0"/>
              </a:rPr>
              <a:t>The majority, </a:t>
            </a:r>
            <a:r>
              <a:rPr lang="en-US" sz="2800" b="1" i="1" kern="1150" dirty="0">
                <a:solidFill>
                  <a:srgbClr val="0070C0"/>
                </a:solidFill>
                <a:ea typeface="Calibri" panose="020F0502020204030204" pitchFamily="34" charset="0"/>
                <a:cs typeface="Calibri" panose="020F0502020204030204" pitchFamily="34" charset="0"/>
              </a:rPr>
              <a:t>64%</a:t>
            </a:r>
            <a:r>
              <a:rPr lang="en-US" sz="2800" i="1" kern="1150" dirty="0">
                <a:solidFill>
                  <a:srgbClr val="0070C0"/>
                </a:solidFill>
                <a:ea typeface="Calibri" panose="020F0502020204030204" pitchFamily="34" charset="0"/>
                <a:cs typeface="Calibri" panose="020F0502020204030204" pitchFamily="34" charset="0"/>
              </a:rPr>
              <a:t>, found the narrative briefs more persuasive.</a:t>
            </a:r>
          </a:p>
          <a:p>
            <a:pPr algn="r">
              <a:lnSpc>
                <a:spcPct val="115000"/>
              </a:lnSpc>
              <a:spcBef>
                <a:spcPts val="0"/>
              </a:spcBef>
              <a:spcAft>
                <a:spcPts val="1200"/>
              </a:spcAft>
              <a:tabLst>
                <a:tab pos="228600" algn="l"/>
                <a:tab pos="457200" algn="l"/>
                <a:tab pos="685800" algn="l"/>
                <a:tab pos="914400" algn="l"/>
              </a:tabLst>
            </a:pPr>
            <a:endParaRPr lang="en-US" sz="1800" kern="1150" dirty="0">
              <a:latin typeface="Cambria" panose="02040503050406030204" pitchFamily="18" charset="0"/>
              <a:ea typeface="Calibri" panose="020F0502020204030204" pitchFamily="34" charset="0"/>
              <a:cs typeface="Times New Roman" panose="02020603050405020304" pitchFamily="18" charset="0"/>
            </a:endParaRPr>
          </a:p>
          <a:p>
            <a:pPr marL="0" indent="0" algn="r">
              <a:lnSpc>
                <a:spcPct val="115000"/>
              </a:lnSpc>
              <a:spcBef>
                <a:spcPts val="0"/>
              </a:spcBef>
              <a:spcAft>
                <a:spcPts val="1200"/>
              </a:spcAft>
              <a:buNone/>
              <a:tabLst>
                <a:tab pos="228600" algn="l"/>
                <a:tab pos="457200" algn="l"/>
                <a:tab pos="685800" algn="l"/>
                <a:tab pos="914400" algn="l"/>
              </a:tabLst>
            </a:pPr>
            <a:endParaRPr lang="en-US" sz="1800" kern="1150" dirty="0">
              <a:latin typeface="Cambria" panose="020405030504060302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B0CC60-CA53-811C-A024-E7904ADF825D}"/>
              </a:ext>
            </a:extLst>
          </p:cNvPr>
          <p:cNvSpPr txBox="1"/>
          <p:nvPr/>
        </p:nvSpPr>
        <p:spPr>
          <a:xfrm>
            <a:off x="581192" y="5894234"/>
            <a:ext cx="9525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Kenneth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Chestek</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Judging by the Numbers: An Empirical Study of the Power of Story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7 J. Assn. Legal Writing Directors 1, 19  (Fall 2010)</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
        <p:nvSpPr>
          <p:cNvPr id="5" name="Slide Number Placeholder 4">
            <a:extLst>
              <a:ext uri="{FF2B5EF4-FFF2-40B4-BE49-F238E27FC236}">
                <a16:creationId xmlns:a16="http://schemas.microsoft.com/office/drawing/2014/main" id="{3146F894-38E3-9F59-10DA-FA8717F0D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3283714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240F-1079-4FDF-8369-6A19F66F830D}"/>
              </a:ext>
            </a:extLst>
          </p:cNvPr>
          <p:cNvSpPr>
            <a:spLocks noGrp="1"/>
          </p:cNvSpPr>
          <p:nvPr>
            <p:ph type="title"/>
          </p:nvPr>
        </p:nvSpPr>
        <p:spPr/>
        <p:txBody>
          <a:bodyPr>
            <a:normAutofit/>
          </a:bodyPr>
          <a:lstStyle/>
          <a:p>
            <a:pPr algn="ctr"/>
            <a:r>
              <a:rPr lang="en-US" sz="4200" dirty="0">
                <a:latin typeface="+mn-lt"/>
              </a:rPr>
              <a:t>To Some People. . . </a:t>
            </a:r>
          </a:p>
        </p:txBody>
      </p:sp>
      <p:sp>
        <p:nvSpPr>
          <p:cNvPr id="3" name="Content Placeholder 2">
            <a:extLst>
              <a:ext uri="{FF2B5EF4-FFF2-40B4-BE49-F238E27FC236}">
                <a16:creationId xmlns:a16="http://schemas.microsoft.com/office/drawing/2014/main" id="{015BA3C3-9EE2-4DAD-9732-A675BD26A9E2}"/>
              </a:ext>
            </a:extLst>
          </p:cNvPr>
          <p:cNvSpPr>
            <a:spLocks noGrp="1"/>
          </p:cNvSpPr>
          <p:nvPr>
            <p:ph idx="1"/>
          </p:nvPr>
        </p:nvSpPr>
        <p:spPr/>
        <p:txBody>
          <a:bodyPr>
            <a:normAutofit fontScale="92500" lnSpcReduction="10000"/>
          </a:bodyPr>
          <a:lstStyle/>
          <a:p>
            <a:pPr>
              <a:spcBef>
                <a:spcPts val="0"/>
              </a:spcBef>
              <a:spcAft>
                <a:spcPts val="1200"/>
              </a:spcAft>
              <a:tabLst>
                <a:tab pos="228600" algn="l"/>
                <a:tab pos="457200" algn="l"/>
                <a:tab pos="685800" algn="l"/>
                <a:tab pos="914400" algn="l"/>
              </a:tabLst>
            </a:pPr>
            <a:r>
              <a:rPr lang="en-US" sz="2800" dirty="0">
                <a:ea typeface="Calibri" panose="020F0502020204030204" pitchFamily="34" charset="0"/>
                <a:cs typeface="Times New Roman" panose="02020603050405020304" pitchFamily="18" charset="0"/>
              </a:rPr>
              <a:t>Practitioners, staff attorneys, and law professors were the </a:t>
            </a:r>
            <a:r>
              <a:rPr lang="en-US" sz="2800" dirty="0">
                <a:solidFill>
                  <a:srgbClr val="00B050"/>
                </a:solidFill>
                <a:ea typeface="Calibri" panose="020F0502020204030204" pitchFamily="34" charset="0"/>
                <a:cs typeface="Times New Roman" panose="02020603050405020304" pitchFamily="18" charset="0"/>
              </a:rPr>
              <a:t>most </a:t>
            </a:r>
            <a:r>
              <a:rPr lang="en-US" sz="2800" dirty="0">
                <a:ea typeface="Calibri" panose="020F0502020204030204" pitchFamily="34" charset="0"/>
                <a:cs typeface="Times New Roman" panose="02020603050405020304" pitchFamily="18" charset="0"/>
              </a:rPr>
              <a:t>persuaded by story briefs. </a:t>
            </a:r>
          </a:p>
          <a:p>
            <a:pPr>
              <a:spcBef>
                <a:spcPts val="0"/>
              </a:spcBef>
              <a:spcAft>
                <a:spcPts val="1200"/>
              </a:spcAft>
              <a:tabLst>
                <a:tab pos="228600" algn="l"/>
                <a:tab pos="457200" algn="l"/>
                <a:tab pos="685800" algn="l"/>
                <a:tab pos="914400" algn="l"/>
              </a:tabLst>
            </a:pPr>
            <a:r>
              <a:rPr lang="en-US" sz="2800" dirty="0">
                <a:ea typeface="Calibri" panose="020F0502020204030204" pitchFamily="34" charset="0"/>
                <a:cs typeface="Times New Roman" panose="02020603050405020304" pitchFamily="18" charset="0"/>
              </a:rPr>
              <a:t>Appellate judges preferred the story briefs by a </a:t>
            </a:r>
            <a:r>
              <a:rPr lang="en-US" sz="2800" dirty="0">
                <a:solidFill>
                  <a:srgbClr val="0070C0"/>
                </a:solidFill>
                <a:ea typeface="Calibri" panose="020F0502020204030204" pitchFamily="34" charset="0"/>
                <a:cs typeface="Times New Roman" panose="02020603050405020304" pitchFamily="18" charset="0"/>
              </a:rPr>
              <a:t>slim </a:t>
            </a:r>
            <a:r>
              <a:rPr lang="en-US" sz="2800" dirty="0">
                <a:ea typeface="Calibri" panose="020F0502020204030204" pitchFamily="34" charset="0"/>
                <a:cs typeface="Times New Roman" panose="02020603050405020304" pitchFamily="18" charset="0"/>
              </a:rPr>
              <a:t>majority</a:t>
            </a:r>
          </a:p>
          <a:p>
            <a:pPr>
              <a:spcBef>
                <a:spcPts val="0"/>
              </a:spcBef>
              <a:spcAft>
                <a:spcPts val="1200"/>
              </a:spcAft>
              <a:tabLst>
                <a:tab pos="228600" algn="l"/>
                <a:tab pos="457200" algn="l"/>
                <a:tab pos="685800" algn="l"/>
                <a:tab pos="914400" algn="l"/>
              </a:tabLst>
            </a:pPr>
            <a:r>
              <a:rPr lang="en-US" sz="2800" dirty="0">
                <a:ea typeface="Calibri" panose="020F0502020204030204" pitchFamily="34" charset="0"/>
                <a:cs typeface="Times New Roman" panose="02020603050405020304" pitchFamily="18" charset="0"/>
              </a:rPr>
              <a:t>Law clerks basically had </a:t>
            </a:r>
            <a:r>
              <a:rPr lang="en-US" sz="2800" dirty="0">
                <a:solidFill>
                  <a:srgbClr val="FF0000"/>
                </a:solidFill>
                <a:ea typeface="Calibri" panose="020F0502020204030204" pitchFamily="34" charset="0"/>
                <a:cs typeface="Times New Roman" panose="02020603050405020304" pitchFamily="18" charset="0"/>
              </a:rPr>
              <a:t>no preference </a:t>
            </a:r>
            <a:r>
              <a:rPr lang="en-US" sz="2800" dirty="0">
                <a:ea typeface="Calibri" panose="020F0502020204030204" pitchFamily="34" charset="0"/>
                <a:cs typeface="Times New Roman" panose="02020603050405020304" pitchFamily="18" charset="0"/>
              </a:rPr>
              <a:t>for the story </a:t>
            </a:r>
          </a:p>
          <a:p>
            <a:pPr>
              <a:spcBef>
                <a:spcPts val="0"/>
              </a:spcBef>
              <a:spcAft>
                <a:spcPts val="1200"/>
              </a:spcAft>
              <a:tabLst>
                <a:tab pos="228600" algn="l"/>
                <a:tab pos="457200" algn="l"/>
                <a:tab pos="685800" algn="l"/>
                <a:tab pos="914400" algn="l"/>
              </a:tabLst>
            </a:pPr>
            <a:r>
              <a:rPr lang="en-US" sz="2800" dirty="0">
                <a:ea typeface="Calibri" panose="020F0502020204030204" pitchFamily="34" charset="0"/>
                <a:cs typeface="Times New Roman" panose="02020603050405020304" pitchFamily="18" charset="0"/>
              </a:rPr>
              <a:t>More generally, time in practice mattered: those with 15+ years experience had a much stronger preference for story than those with &lt;9 years </a:t>
            </a:r>
          </a:p>
          <a:p>
            <a:pPr>
              <a:spcBef>
                <a:spcPts val="0"/>
              </a:spcBef>
              <a:spcAft>
                <a:spcPts val="1200"/>
              </a:spcAft>
              <a:tabLst>
                <a:tab pos="228600" algn="l"/>
                <a:tab pos="457200" algn="l"/>
                <a:tab pos="685800" algn="l"/>
                <a:tab pos="914400" algn="l"/>
              </a:tabLst>
            </a:pPr>
            <a:r>
              <a:rPr lang="en-US" sz="2800" dirty="0">
                <a:ea typeface="Calibri" panose="020F0502020204030204" pitchFamily="34" charset="0"/>
                <a:cs typeface="Times New Roman" panose="02020603050405020304" pitchFamily="18" charset="0"/>
              </a:rPr>
              <a:t>Gender of reader did not make a difference </a:t>
            </a:r>
          </a:p>
        </p:txBody>
      </p:sp>
      <p:sp>
        <p:nvSpPr>
          <p:cNvPr id="4" name="TextBox 3">
            <a:extLst>
              <a:ext uri="{FF2B5EF4-FFF2-40B4-BE49-F238E27FC236}">
                <a16:creationId xmlns:a16="http://schemas.microsoft.com/office/drawing/2014/main" id="{58B0CC60-CA53-811C-A024-E7904ADF825D}"/>
              </a:ext>
            </a:extLst>
          </p:cNvPr>
          <p:cNvSpPr txBox="1"/>
          <p:nvPr/>
        </p:nvSpPr>
        <p:spPr>
          <a:xfrm>
            <a:off x="184680" y="6155844"/>
            <a:ext cx="9525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Kenneth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Chestek</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Judging by the Numbers: An Empirical Study of the Power of Story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7 J. Assn. Legal Writing Directors 1, 19  (Fall 2010)</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
        <p:nvSpPr>
          <p:cNvPr id="5" name="Slide Number Placeholder 4">
            <a:extLst>
              <a:ext uri="{FF2B5EF4-FFF2-40B4-BE49-F238E27FC236}">
                <a16:creationId xmlns:a16="http://schemas.microsoft.com/office/drawing/2014/main" id="{3146F894-38E3-9F59-10DA-FA8717F0D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683425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240F-1079-4FDF-8369-6A19F66F830D}"/>
              </a:ext>
            </a:extLst>
          </p:cNvPr>
          <p:cNvSpPr>
            <a:spLocks noGrp="1"/>
          </p:cNvSpPr>
          <p:nvPr>
            <p:ph type="title"/>
          </p:nvPr>
        </p:nvSpPr>
        <p:spPr/>
        <p:txBody>
          <a:bodyPr>
            <a:normAutofit/>
          </a:bodyPr>
          <a:lstStyle/>
          <a:p>
            <a:pPr algn="ctr"/>
            <a:r>
              <a:rPr lang="en-US" sz="4200" dirty="0">
                <a:latin typeface="+mn-lt"/>
              </a:rPr>
              <a:t>To Some People. . . </a:t>
            </a:r>
          </a:p>
        </p:txBody>
      </p:sp>
      <p:sp>
        <p:nvSpPr>
          <p:cNvPr id="3" name="Content Placeholder 2">
            <a:extLst>
              <a:ext uri="{FF2B5EF4-FFF2-40B4-BE49-F238E27FC236}">
                <a16:creationId xmlns:a16="http://schemas.microsoft.com/office/drawing/2014/main" id="{015BA3C3-9EE2-4DAD-9732-A675BD26A9E2}"/>
              </a:ext>
            </a:extLst>
          </p:cNvPr>
          <p:cNvSpPr>
            <a:spLocks noGrp="1"/>
          </p:cNvSpPr>
          <p:nvPr>
            <p:ph idx="1"/>
          </p:nvPr>
        </p:nvSpPr>
        <p:spPr/>
        <p:txBody>
          <a:bodyPr/>
          <a:lstStyle/>
          <a:p>
            <a:pPr>
              <a:spcBef>
                <a:spcPts val="0"/>
              </a:spcBef>
              <a:spcAft>
                <a:spcPts val="1200"/>
              </a:spcAft>
              <a:tabLst>
                <a:tab pos="228600" algn="l"/>
                <a:tab pos="457200" algn="l"/>
                <a:tab pos="685800" algn="l"/>
                <a:tab pos="9144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Notably, practicing lawyers were much more persuaded by story than appellate judges or law clerks </a:t>
            </a:r>
          </a:p>
          <a:p>
            <a:pPr>
              <a:spcBef>
                <a:spcPts val="0"/>
              </a:spcBef>
              <a:spcAft>
                <a:spcPts val="1200"/>
              </a:spcAft>
              <a:tabLst>
                <a:tab pos="228600" algn="l"/>
                <a:tab pos="457200" algn="l"/>
                <a:tab pos="685800" algn="l"/>
                <a:tab pos="9144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Petitioners preferred story 70/30, but appellate judges only preferred by a slim majority &amp; law clerks had no preference </a:t>
            </a:r>
          </a:p>
          <a:p>
            <a:pPr>
              <a:spcBef>
                <a:spcPts val="0"/>
              </a:spcBef>
              <a:spcAft>
                <a:spcPts val="1200"/>
              </a:spcAft>
              <a:tabLst>
                <a:tab pos="228600" algn="l"/>
                <a:tab pos="457200" algn="l"/>
                <a:tab pos="685800" algn="l"/>
                <a:tab pos="9144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So, maybe story is overrated by practitioners?  </a:t>
            </a:r>
          </a:p>
          <a:p>
            <a:pPr>
              <a:spcBef>
                <a:spcPts val="0"/>
              </a:spcBef>
              <a:spcAft>
                <a:spcPts val="1200"/>
              </a:spcAft>
              <a:tabLst>
                <a:tab pos="228600" algn="l"/>
                <a:tab pos="457200" algn="l"/>
                <a:tab pos="685800" algn="l"/>
                <a:tab pos="9144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Caveat: small sample size in survey </a:t>
            </a:r>
          </a:p>
          <a:p>
            <a:pPr>
              <a:spcBef>
                <a:spcPts val="0"/>
              </a:spcBef>
              <a:spcAft>
                <a:spcPts val="1200"/>
              </a:spcAft>
              <a:tabLst>
                <a:tab pos="228600" algn="l"/>
                <a:tab pos="457200" algn="l"/>
                <a:tab pos="685800" algn="l"/>
                <a:tab pos="914400" algn="l"/>
              </a:tabLst>
            </a:pPr>
            <a:endParaRPr lang="en-US" sz="1800" kern="1150" dirty="0">
              <a:latin typeface="Cambria" panose="020405030504060302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B0CC60-CA53-811C-A024-E7904ADF825D}"/>
              </a:ext>
            </a:extLst>
          </p:cNvPr>
          <p:cNvSpPr txBox="1"/>
          <p:nvPr/>
        </p:nvSpPr>
        <p:spPr>
          <a:xfrm>
            <a:off x="184680" y="6155844"/>
            <a:ext cx="9525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Kenneth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Chestek</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Judging by the Numbers: An Empirical Study of the Power of Story</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7 J. Assn. Legal Writing Directors 1, 19  (Fall 2010)</a:t>
            </a:r>
            <a:endParaRPr kumimoji="0" lang="en-US" sz="1400" b="0" i="0" u="none" strike="noStrike" kern="1200" cap="none" spc="0" normalizeH="0" baseline="0" noProof="0" dirty="0">
              <a:ln>
                <a:noFill/>
              </a:ln>
              <a:solidFill>
                <a:srgbClr val="000000"/>
              </a:solidFill>
              <a:effectLst/>
              <a:uLnTx/>
              <a:uFillTx/>
              <a:latin typeface="Franklin Gothic Book" panose="020B0502020104020203"/>
              <a:ea typeface="+mn-ea"/>
              <a:cs typeface="+mn-cs"/>
            </a:endParaRPr>
          </a:p>
        </p:txBody>
      </p:sp>
      <p:sp>
        <p:nvSpPr>
          <p:cNvPr id="5" name="Slide Number Placeholder 4">
            <a:extLst>
              <a:ext uri="{FF2B5EF4-FFF2-40B4-BE49-F238E27FC236}">
                <a16:creationId xmlns:a16="http://schemas.microsoft.com/office/drawing/2014/main" id="{3146F894-38E3-9F59-10DA-FA8717F0D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86348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240F-1079-4FDF-8369-6A19F66F830D}"/>
              </a:ext>
            </a:extLst>
          </p:cNvPr>
          <p:cNvSpPr>
            <a:spLocks noGrp="1"/>
          </p:cNvSpPr>
          <p:nvPr>
            <p:ph type="title"/>
          </p:nvPr>
        </p:nvSpPr>
        <p:spPr>
          <a:xfrm>
            <a:off x="581192" y="702156"/>
            <a:ext cx="11029616" cy="665398"/>
          </a:xfrm>
        </p:spPr>
        <p:txBody>
          <a:bodyPr>
            <a:normAutofit/>
          </a:bodyPr>
          <a:lstStyle/>
          <a:p>
            <a:pPr algn="ctr"/>
            <a:r>
              <a:rPr lang="en-US"/>
              <a:t>Sources </a:t>
            </a:r>
            <a:endParaRPr lang="en-US" dirty="0"/>
          </a:p>
        </p:txBody>
      </p:sp>
      <p:sp>
        <p:nvSpPr>
          <p:cNvPr id="3" name="Content Placeholder 2">
            <a:extLst>
              <a:ext uri="{FF2B5EF4-FFF2-40B4-BE49-F238E27FC236}">
                <a16:creationId xmlns:a16="http://schemas.microsoft.com/office/drawing/2014/main" id="{015BA3C3-9EE2-4DAD-9732-A675BD26A9E2}"/>
              </a:ext>
            </a:extLst>
          </p:cNvPr>
          <p:cNvSpPr>
            <a:spLocks noGrp="1"/>
          </p:cNvSpPr>
          <p:nvPr>
            <p:ph idx="1"/>
          </p:nvPr>
        </p:nvSpPr>
        <p:spPr>
          <a:xfrm>
            <a:off x="420786" y="1629927"/>
            <a:ext cx="11377401" cy="4916530"/>
          </a:xfrm>
        </p:spPr>
        <p:txBody>
          <a:bodyPr>
            <a:normAutofit fontScale="77500" lnSpcReduction="20000"/>
          </a:bodyPr>
          <a:lstStyle/>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Ryan C. Black, Matthew E.K. Hall, Ryan J. Owens, &amp; Eve M. </a:t>
            </a:r>
            <a:r>
              <a:rPr lang="en-US" sz="1800" kern="100" dirty="0" err="1">
                <a:effectLst/>
                <a:ea typeface="Calibri" panose="020F0502020204030204" pitchFamily="34" charset="0"/>
                <a:cs typeface="Times New Roman" panose="02020603050405020304" pitchFamily="18" charset="0"/>
              </a:rPr>
              <a:t>Ringsmuth</a:t>
            </a:r>
            <a:r>
              <a:rPr lang="en-US" sz="1800" kern="100" dirty="0">
                <a:effectLst/>
                <a:ea typeface="Calibri" panose="020F0502020204030204" pitchFamily="34" charset="0"/>
                <a:cs typeface="Times New Roman" panose="02020603050405020304" pitchFamily="18" charset="0"/>
              </a:rPr>
              <a:t>, The Role of Emotional Language in Briefs before the U.S. Supreme Court, J. of Law and Courts 377, 384 (Fall 2016).</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Kenneth D. </a:t>
            </a:r>
            <a:r>
              <a:rPr lang="en-US" sz="1800" kern="100" dirty="0" err="1">
                <a:effectLst/>
                <a:ea typeface="Calibri" panose="020F0502020204030204" pitchFamily="34" charset="0"/>
                <a:cs typeface="Times New Roman" panose="02020603050405020304" pitchFamily="18" charset="0"/>
              </a:rPr>
              <a:t>Chestek</a:t>
            </a:r>
            <a:r>
              <a:rPr lang="en-US" sz="1800" kern="100" dirty="0">
                <a:effectLst/>
                <a:ea typeface="Calibri" panose="020F0502020204030204" pitchFamily="34" charset="0"/>
                <a:cs typeface="Times New Roman" panose="02020603050405020304" pitchFamily="18" charset="0"/>
              </a:rPr>
              <a:t>, Fear and Loathing in Persuasive Writing: An Empirical Study of the Effects of the Negativity Bias, 14 Legal Comm. &amp; Rhetoric 1 (2017).</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Kenneth </a:t>
            </a:r>
            <a:r>
              <a:rPr lang="en-US" sz="1800" kern="100" dirty="0" err="1">
                <a:effectLst/>
                <a:ea typeface="Calibri" panose="020F0502020204030204" pitchFamily="34" charset="0"/>
                <a:cs typeface="Times New Roman" panose="02020603050405020304" pitchFamily="18" charset="0"/>
              </a:rPr>
              <a:t>Chestek</a:t>
            </a:r>
            <a:r>
              <a:rPr lang="en-US" sz="1800" kern="100" dirty="0">
                <a:effectLst/>
                <a:ea typeface="Calibri" panose="020F0502020204030204" pitchFamily="34" charset="0"/>
                <a:cs typeface="Times New Roman" panose="02020603050405020304" pitchFamily="18" charset="0"/>
              </a:rPr>
              <a:t>, Judging by the Numbers: An Empirical Study of the Power of Story, 7 J. Assn. Legal Writing Directors 1, 19  (Fall 2010). </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Brady Coleman &amp; Quy Phung, The Language of Supreme Court Briefs: A Large-Scale Quantitative Investigation, 11 J. App. </a:t>
            </a:r>
            <a:r>
              <a:rPr lang="en-US" sz="1800" kern="100" dirty="0" err="1">
                <a:effectLst/>
                <a:ea typeface="Calibri" panose="020F0502020204030204" pitchFamily="34" charset="0"/>
                <a:cs typeface="Times New Roman" panose="02020603050405020304" pitchFamily="18" charset="0"/>
              </a:rPr>
              <a:t>Prac</a:t>
            </a:r>
            <a:r>
              <a:rPr lang="en-US" sz="1800" kern="100" dirty="0">
                <a:effectLst/>
                <a:ea typeface="Calibri" panose="020F0502020204030204" pitchFamily="34" charset="0"/>
                <a:cs typeface="Times New Roman" panose="02020603050405020304" pitchFamily="18" charset="0"/>
              </a:rPr>
              <a:t>. &amp; Process 75 (2010).</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Sean Flammer, Persuading Judges: An Empirical Analysis of Writing Style, Persuasion, and the Use of Plain English, 16 Legal Writing 184 (2010).</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Brian Larson, Precedent as Rational Persuasion, 25 Legal Writing: Journal of the Legal Writing Institute 135 (2021).</a:t>
            </a:r>
          </a:p>
          <a:p>
            <a:pPr marL="0">
              <a:lnSpc>
                <a:spcPct val="107000"/>
              </a:lnSpc>
              <a:spcBef>
                <a:spcPts val="0"/>
              </a:spcBef>
              <a:spcAft>
                <a:spcPts val="800"/>
              </a:spcAft>
            </a:pPr>
            <a:r>
              <a:rPr lang="en-US" sz="1800" dirty="0"/>
              <a:t>Lance N. Long &amp; William F. Christensen, Clearly, Using Intensifiers Is Very Bad—Or Is It? 45 Idaho L. Rev. 171, 180 (2008).</a:t>
            </a:r>
            <a:endParaRPr lang="en-US" sz="18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Lance N. Long &amp; William F. Christensen, Does the Readability of Your Brief Affect Your Chance of Winning an Appeal?—An Analysis of Readability in Appellate Briefs and Its Correlation with Success on Appeal, 12 J. App. </a:t>
            </a:r>
            <a:r>
              <a:rPr lang="en-US" sz="1800" kern="100" dirty="0" err="1">
                <a:effectLst/>
                <a:ea typeface="Calibri" panose="020F0502020204030204" pitchFamily="34" charset="0"/>
                <a:cs typeface="Times New Roman" panose="02020603050405020304" pitchFamily="18" charset="0"/>
              </a:rPr>
              <a:t>Prac</a:t>
            </a:r>
            <a:r>
              <a:rPr lang="en-US" sz="1800" kern="100" dirty="0">
                <a:effectLst/>
                <a:ea typeface="Calibri" panose="020F0502020204030204" pitchFamily="34" charset="0"/>
                <a:cs typeface="Times New Roman" panose="02020603050405020304" pitchFamily="18" charset="0"/>
              </a:rPr>
              <a:t>. &amp; Proc. 145 (2011).</a:t>
            </a:r>
          </a:p>
          <a:p>
            <a:pPr marL="0">
              <a:lnSpc>
                <a:spcPct val="107000"/>
              </a:lnSpc>
              <a:spcBef>
                <a:spcPts val="0"/>
              </a:spcBef>
              <a:spcAft>
                <a:spcPts val="800"/>
              </a:spcAft>
            </a:pPr>
            <a:r>
              <a:rPr lang="en-US" sz="1800" dirty="0"/>
              <a:t>Chief Justice John Roberts, Interview with Bryan Garner, 13 Scribes Journal of Legal Writing 5, 16 (2010)</a:t>
            </a:r>
            <a:endParaRPr lang="en-US" sz="18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Wayne C. Schiess, What Plain English Really Is, 9 Scribes J. Leg. Writing 43, 72 (2003–2004).</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Shaun B. Spencer &amp; Adam Feldman, Words Count: The Empirical Relationship Between Brief Writing and Summary Judgment Success, 22 J. Leg. Writing Inst. 61 (2018).</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Diana J. Simon, The Power of Connectivity: The Science and Art of Transitions, 18 Leg. Comm. &amp; Rhetoric: JALWD 65 (2021).</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Elizabeth C. </a:t>
            </a:r>
            <a:r>
              <a:rPr lang="en-US" sz="1800" kern="100" dirty="0" err="1">
                <a:effectLst/>
                <a:ea typeface="Calibri" panose="020F0502020204030204" pitchFamily="34" charset="0"/>
                <a:cs typeface="Times New Roman" panose="02020603050405020304" pitchFamily="18" charset="0"/>
              </a:rPr>
              <a:t>Tippett</a:t>
            </a:r>
            <a:r>
              <a:rPr lang="en-US" sz="1800" kern="100" dirty="0">
                <a:effectLst/>
                <a:ea typeface="Calibri" panose="020F0502020204030204" pitchFamily="34" charset="0"/>
                <a:cs typeface="Times New Roman" panose="02020603050405020304" pitchFamily="18" charset="0"/>
              </a:rPr>
              <a:t>, Charlotte S. Alexander, Karl Branting, Paul </a:t>
            </a:r>
            <a:r>
              <a:rPr lang="en-US" sz="1800" kern="100" dirty="0" err="1">
                <a:effectLst/>
                <a:ea typeface="Calibri" panose="020F0502020204030204" pitchFamily="34" charset="0"/>
                <a:cs typeface="Times New Roman" panose="02020603050405020304" pitchFamily="18" charset="0"/>
              </a:rPr>
              <a:t>Morawski</a:t>
            </a:r>
            <a:r>
              <a:rPr lang="en-US" sz="1800" kern="100" dirty="0">
                <a:effectLst/>
                <a:ea typeface="Calibri" panose="020F0502020204030204" pitchFamily="34" charset="0"/>
                <a:cs typeface="Times New Roman" panose="02020603050405020304" pitchFamily="18" charset="0"/>
              </a:rPr>
              <a:t>, Carlos </a:t>
            </a:r>
            <a:r>
              <a:rPr lang="en-US" sz="1800" kern="100" dirty="0" err="1">
                <a:effectLst/>
                <a:ea typeface="Calibri" panose="020F0502020204030204" pitchFamily="34" charset="0"/>
                <a:cs typeface="Times New Roman" panose="02020603050405020304" pitchFamily="18" charset="0"/>
              </a:rPr>
              <a:t>Balhana</a:t>
            </a:r>
            <a:r>
              <a:rPr lang="en-US" sz="1800" kern="100" dirty="0">
                <a:effectLst/>
                <a:ea typeface="Calibri" panose="020F0502020204030204" pitchFamily="34" charset="0"/>
                <a:cs typeface="Times New Roman" panose="02020603050405020304" pitchFamily="18" charset="0"/>
              </a:rPr>
              <a:t>, Craig Pfeifer and Sam Bayer, Does Lawyering Matter? Predicting Judicial Decisions from Legal Briefs, and What That Means for Access to Justice, 100 Texas L. Rev. 1157 (2022).</a:t>
            </a:r>
          </a:p>
        </p:txBody>
      </p:sp>
      <p:sp>
        <p:nvSpPr>
          <p:cNvPr id="5" name="Slide Number Placeholder 4">
            <a:extLst>
              <a:ext uri="{FF2B5EF4-FFF2-40B4-BE49-F238E27FC236}">
                <a16:creationId xmlns:a16="http://schemas.microsoft.com/office/drawing/2014/main" id="{4096BFEF-7B79-469D-2C1F-DBD1D13BDD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000000">
                    <a:lumMod val="75000"/>
                    <a:lumOff val="25000"/>
                  </a:srgb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900" b="0" i="0" u="none" strike="noStrike" kern="1200" cap="none" spc="0" normalizeH="0" baseline="0" noProof="0" dirty="0">
              <a:ln>
                <a:noFill/>
              </a:ln>
              <a:solidFill>
                <a:srgbClr val="000000">
                  <a:lumMod val="75000"/>
                  <a:lumOff val="25000"/>
                </a:srgb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64427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AF47317F-C87A-4D9C-A72E-89C67FDA2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46533" y="1027034"/>
            <a:ext cx="7166927" cy="3703320"/>
          </a:xfrm>
        </p:spPr>
        <p:txBody>
          <a:bodyPr vert="horz" lIns="91440" tIns="45720" rIns="91440" bIns="45720" rtlCol="0" anchor="b">
            <a:normAutofit/>
          </a:bodyPr>
          <a:lstStyle/>
          <a:p>
            <a:br>
              <a:rPr lang="en-US" sz="4800" b="0" kern="1200" cap="all" dirty="0">
                <a:solidFill>
                  <a:schemeClr val="tx2"/>
                </a:solidFill>
                <a:latin typeface="+mj-lt"/>
                <a:ea typeface="+mj-ea"/>
                <a:cs typeface="+mj-cs"/>
              </a:rPr>
            </a:br>
            <a:r>
              <a:rPr lang="en-US" sz="4800" b="0" kern="1200" cap="all" dirty="0">
                <a:solidFill>
                  <a:schemeClr val="tx2"/>
                </a:solidFill>
                <a:latin typeface="+mn-lt"/>
                <a:ea typeface="+mj-ea"/>
                <a:cs typeface="+mj-cs"/>
              </a:rPr>
              <a:t>Readability </a:t>
            </a:r>
            <a:br>
              <a:rPr lang="en-US" sz="4800" b="0" kern="1200" cap="all" dirty="0">
                <a:solidFill>
                  <a:schemeClr val="tx2"/>
                </a:solidFill>
                <a:latin typeface="+mj-lt"/>
                <a:ea typeface="+mj-ea"/>
                <a:cs typeface="+mj-cs"/>
              </a:rPr>
            </a:br>
            <a:endParaRPr lang="en-US" sz="4800" b="0" kern="1200" cap="all" dirty="0">
              <a:solidFill>
                <a:schemeClr val="tx2"/>
              </a:solidFill>
              <a:latin typeface="+mj-lt"/>
              <a:ea typeface="+mj-ea"/>
              <a:cs typeface="+mj-cs"/>
            </a:endParaRPr>
          </a:p>
        </p:txBody>
      </p:sp>
      <p:sp>
        <p:nvSpPr>
          <p:cNvPr id="56" name="Rectangle 55">
            <a:extLst>
              <a:ext uri="{FF2B5EF4-FFF2-40B4-BE49-F238E27FC236}">
                <a16:creationId xmlns:a16="http://schemas.microsoft.com/office/drawing/2014/main" id="{EA343C5F-7AA1-409B-BD18-44E928CE3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93FF31F9-8C96-4D43-9B36-20F6B6FE6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p:cNvSpPr>
            <a:spLocks noGrp="1"/>
          </p:cNvSpPr>
          <p:nvPr>
            <p:ph type="body" idx="1"/>
          </p:nvPr>
        </p:nvSpPr>
        <p:spPr>
          <a:xfrm>
            <a:off x="8184641" y="1027034"/>
            <a:ext cx="3546077" cy="3703320"/>
          </a:xfrm>
          <a:ln w="57150">
            <a:noFill/>
          </a:ln>
        </p:spPr>
        <p:txBody>
          <a:bodyPr vert="horz" lIns="91440" tIns="45720" rIns="91440" bIns="45720" rtlCol="0" anchor="b">
            <a:normAutofit/>
          </a:bodyPr>
          <a:lstStyle/>
          <a:p>
            <a:pPr marL="0" lvl="1"/>
            <a:endParaRPr lang="en-US" sz="2800" cap="all">
              <a:solidFill>
                <a:srgbClr val="FFFFFF"/>
              </a:solidFill>
            </a:endParaRPr>
          </a:p>
          <a:p>
            <a:pPr marL="0" lvl="1"/>
            <a:endParaRPr lang="en-US" sz="2800" cap="all">
              <a:solidFill>
                <a:srgbClr val="FFFFFF"/>
              </a:solidFill>
            </a:endParaRPr>
          </a:p>
        </p:txBody>
      </p:sp>
      <p:sp>
        <p:nvSpPr>
          <p:cNvPr id="60" name="Rectangle 59">
            <a:extLst>
              <a:ext uri="{FF2B5EF4-FFF2-40B4-BE49-F238E27FC236}">
                <a16:creationId xmlns:a16="http://schemas.microsoft.com/office/drawing/2014/main" id="{3D252CC1-04C4-47A3-AFEA-5022A689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A44E4BDC-535C-4C17-8A8A-671F21AB66FD}"/>
              </a:ext>
            </a:extLst>
          </p:cNvPr>
          <p:cNvSpPr>
            <a:spLocks noGrp="1"/>
          </p:cNvSpPr>
          <p:nvPr>
            <p:ph type="sldNum" sz="quarter" idx="12"/>
          </p:nvPr>
        </p:nvSpPr>
        <p:spPr>
          <a:xfrm>
            <a:off x="10558300" y="6028717"/>
            <a:ext cx="1016440" cy="365125"/>
          </a:xfrm>
        </p:spPr>
        <p:txBody>
          <a:bodyPr vert="horz" lIns="91440" tIns="45720" rIns="91440" bIns="45720" rtlCol="0" anchor="ctr">
            <a:normAutofit/>
          </a:bodyPr>
          <a:lstStyle/>
          <a:p>
            <a:pPr defTabSz="457200">
              <a:spcAft>
                <a:spcPts val="600"/>
              </a:spcAft>
            </a:pPr>
            <a:fld id="{BBC3459C-2C77-6242-A1E4-D57C8A4357D9}" type="slidenum">
              <a:rPr lang="en-US">
                <a:solidFill>
                  <a:srgbClr val="FFFFFF"/>
                </a:solidFill>
              </a:rPr>
              <a:pPr defTabSz="457200">
                <a:spcAft>
                  <a:spcPts val="600"/>
                </a:spcAft>
              </a:pPr>
              <a:t>8</a:t>
            </a:fld>
            <a:endParaRPr lang="en-US">
              <a:solidFill>
                <a:srgbClr val="FFFFFF"/>
              </a:solidFill>
            </a:endParaRPr>
          </a:p>
        </p:txBody>
      </p:sp>
    </p:spTree>
    <p:extLst>
      <p:ext uri="{BB962C8B-B14F-4D97-AF65-F5344CB8AC3E}">
        <p14:creationId xmlns:p14="http://schemas.microsoft.com/office/powerpoint/2010/main" val="375691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solidFill>
                  <a:schemeClr val="tx1"/>
                </a:solidFill>
                <a:latin typeface="+mn-lt"/>
                <a:ea typeface="Calibri" panose="020F0502020204030204" pitchFamily="34" charset="0"/>
                <a:cs typeface="Calibri" panose="020F0502020204030204" pitchFamily="34" charset="0"/>
              </a:rPr>
              <a:t>What’s “Readability”? </a:t>
            </a:r>
            <a:endParaRPr lang="en-US" sz="4200" b="0" dirty="0">
              <a:solidFill>
                <a:schemeClr val="tx1"/>
              </a:solidFill>
              <a:latin typeface="+mn-lt"/>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lgn="l"/>
            <a:r>
              <a:rPr lang="en-US" sz="3200" dirty="0"/>
              <a:t>Plain meaning </a:t>
            </a:r>
          </a:p>
          <a:p>
            <a:pPr algn="l"/>
            <a:r>
              <a:rPr lang="en-US" sz="3200" dirty="0"/>
              <a:t>Technical meanings: different ways of measuring </a:t>
            </a:r>
          </a:p>
        </p:txBody>
      </p:sp>
      <p:sp>
        <p:nvSpPr>
          <p:cNvPr id="5" name="Slide Number Placeholder 4">
            <a:extLst>
              <a:ext uri="{FF2B5EF4-FFF2-40B4-BE49-F238E27FC236}">
                <a16:creationId xmlns:a16="http://schemas.microsoft.com/office/drawing/2014/main" id="{98962389-BCFC-E7D9-2C7C-130F6747B922}"/>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02866028"/>
      </p:ext>
    </p:extLst>
  </p:cSld>
  <p:clrMapOvr>
    <a:masterClrMapping/>
  </p:clrMapOvr>
</p:sld>
</file>

<file path=ppt/theme/theme1.xml><?xml version="1.0" encoding="utf-8"?>
<a:theme xmlns:a="http://schemas.openxmlformats.org/drawingml/2006/main" name="Dividend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5313</Words>
  <Application>Microsoft Office PowerPoint</Application>
  <PresentationFormat>Widescreen</PresentationFormat>
  <Paragraphs>521</Paragraphs>
  <Slides>76</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Calibri</vt:lpstr>
      <vt:lpstr>Cambria</vt:lpstr>
      <vt:lpstr>Century Schoolbook</vt:lpstr>
      <vt:lpstr>Corbel</vt:lpstr>
      <vt:lpstr>Franklin Gothic Book</vt:lpstr>
      <vt:lpstr>Times New Roman</vt:lpstr>
      <vt:lpstr>Wingdings</vt:lpstr>
      <vt:lpstr>Wingdings 2</vt:lpstr>
      <vt:lpstr>DividendVTI</vt:lpstr>
      <vt:lpstr>Empirical Research on Legal Writing</vt:lpstr>
      <vt:lpstr> Today’s Goal</vt:lpstr>
      <vt:lpstr>Introduction, Sources, Credits</vt:lpstr>
      <vt:lpstr>Empirical Research On Legal Writing: Limits </vt:lpstr>
      <vt:lpstr>Empirical Research On Legal Writing: Limits</vt:lpstr>
      <vt:lpstr>Empirical Research On Legal Writing: Limits</vt:lpstr>
      <vt:lpstr>Topics:  </vt:lpstr>
      <vt:lpstr> Readability  </vt:lpstr>
      <vt:lpstr>What’s “Readability”? </vt:lpstr>
      <vt:lpstr> Readability </vt:lpstr>
      <vt:lpstr>Grade level (Flesch-Kinkaid) </vt:lpstr>
      <vt:lpstr>Does Readability Matter? </vt:lpstr>
      <vt:lpstr>Readability Doesn’t Matter?</vt:lpstr>
      <vt:lpstr>Or Maybe it Does? </vt:lpstr>
      <vt:lpstr>Readability Matters  </vt:lpstr>
      <vt:lpstr>PowerPoint Presentation</vt:lpstr>
      <vt:lpstr>Readability Matters?  </vt:lpstr>
      <vt:lpstr>Checking Readability  </vt:lpstr>
      <vt:lpstr>Readability Scores  </vt:lpstr>
      <vt:lpstr>Readability Scores </vt:lpstr>
      <vt:lpstr>  “Plain English”  &amp;  Readability</vt:lpstr>
      <vt:lpstr>“Plain English” v. “Legalese”</vt:lpstr>
      <vt:lpstr>“Plain English”:</vt:lpstr>
      <vt:lpstr>“Plain English” v. “Legalese”</vt:lpstr>
      <vt:lpstr>“Plain English” v. “Legalese” </vt:lpstr>
      <vt:lpstr>“Plain English” v. “Legalese”</vt:lpstr>
      <vt:lpstr>“Informal” v. “Legalese”</vt:lpstr>
      <vt:lpstr>Readability/ “Plain English” v. “Legalese”</vt:lpstr>
      <vt:lpstr>Sentence Length</vt:lpstr>
      <vt:lpstr>Study:  Does Lawyering Matter? </vt:lpstr>
      <vt:lpstr>Study:  Does Lawyering Matter?</vt:lpstr>
      <vt:lpstr>Writing and Research Matter</vt:lpstr>
      <vt:lpstr>Sentence Length </vt:lpstr>
      <vt:lpstr> Authority &amp; Citation   </vt:lpstr>
      <vt:lpstr>Does Lawyering Matter?  Citations Do. </vt:lpstr>
      <vt:lpstr>How Does Citation Matter? </vt:lpstr>
      <vt:lpstr>Research Itself Matters Most </vt:lpstr>
      <vt:lpstr>Research Matters: Best Cases</vt:lpstr>
      <vt:lpstr>Research Matters: Clustered Cases </vt:lpstr>
      <vt:lpstr>Research Itself Matters Most  </vt:lpstr>
      <vt:lpstr>Case Selection:   Opponent’s Cases, leading Cases</vt:lpstr>
      <vt:lpstr>How to Find the “Leading” Cases?   </vt:lpstr>
      <vt:lpstr>More on Use of authority</vt:lpstr>
      <vt:lpstr>Use of authority:  Types &amp;  frequency</vt:lpstr>
      <vt:lpstr>Use of authority:  Winning &amp; Losing Uses</vt:lpstr>
      <vt:lpstr> Transitions &amp; Connections  </vt:lpstr>
      <vt:lpstr> Transitions and Connections </vt:lpstr>
      <vt:lpstr> Transitions and Connections  </vt:lpstr>
      <vt:lpstr>“Hedging”</vt:lpstr>
      <vt:lpstr>“Hedging”</vt:lpstr>
      <vt:lpstr>  Intensifers &amp;     Emotional  Language   </vt:lpstr>
      <vt:lpstr>Intensifiers</vt:lpstr>
      <vt:lpstr>Intensifiers–Negative v. Positive </vt:lpstr>
      <vt:lpstr>Do Intensifiers Matter? </vt:lpstr>
      <vt:lpstr>Positive Intensifiers Signal  “Higher Quality”? </vt:lpstr>
      <vt:lpstr>More Evidence to Avoid “negative” intensifiers </vt:lpstr>
      <vt:lpstr>More Evidence to Avoid “negative” intensifiers </vt:lpstr>
      <vt:lpstr>Emotional Language </vt:lpstr>
      <vt:lpstr>Emotional language</vt:lpstr>
      <vt:lpstr>Sweet Emotion? </vt:lpstr>
      <vt:lpstr>Under-EmotE</vt:lpstr>
      <vt:lpstr>Caveats?</vt:lpstr>
      <vt:lpstr>More On Emotion</vt:lpstr>
      <vt:lpstr> Priming </vt:lpstr>
      <vt:lpstr>Priming</vt:lpstr>
      <vt:lpstr>Priming</vt:lpstr>
      <vt:lpstr>Priming Study</vt:lpstr>
      <vt:lpstr>Priming Worked  </vt:lpstr>
      <vt:lpstr> StoryTelling  </vt:lpstr>
      <vt:lpstr>Narrative/Storytelling </vt:lpstr>
      <vt:lpstr>Narrative/Storytelling</vt:lpstr>
      <vt:lpstr>Controlling the Narrative</vt:lpstr>
      <vt:lpstr>Stories Do Matter</vt:lpstr>
      <vt:lpstr>To Some People. . . </vt:lpstr>
      <vt:lpstr>To Some People. . . </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Empirical Studies of Legal Writing</dc:title>
  <dc:creator>Dawson, Edward C</dc:creator>
  <cp:lastModifiedBy>Mary Douglass</cp:lastModifiedBy>
  <cp:revision>19</cp:revision>
  <dcterms:created xsi:type="dcterms:W3CDTF">2023-09-24T13:44:29Z</dcterms:created>
  <dcterms:modified xsi:type="dcterms:W3CDTF">2023-09-25T17:39:27Z</dcterms:modified>
</cp:coreProperties>
</file>