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4" r:id="rId3"/>
    <p:sldId id="312" r:id="rId4"/>
    <p:sldId id="290" r:id="rId5"/>
    <p:sldId id="294" r:id="rId6"/>
    <p:sldId id="293" r:id="rId7"/>
    <p:sldId id="295" r:id="rId8"/>
    <p:sldId id="296" r:id="rId9"/>
    <p:sldId id="297" r:id="rId10"/>
    <p:sldId id="299" r:id="rId11"/>
    <p:sldId id="313" r:id="rId12"/>
    <p:sldId id="28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D0B1B9-C7DF-F64A-B488-12B3D5090923}" type="datetime1">
              <a:rPr lang="en-US" noProof="0" smtClean="0"/>
              <a:t>10/1/2023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10/1/2023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10/1/2023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noProof="0" smtClean="0"/>
              <a:t>10/1/2023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noProof="0" smtClean="0"/>
              <a:t>10/1/2023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10/1/2023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10/1/2023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9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noProof="0" smtClean="0"/>
              <a:t>10/1/2023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noProof="0" smtClean="0"/>
              <a:t>10/1/2023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noProof="0" smtClean="0"/>
              <a:t>10/1/2023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noProof="0" smtClean="0"/>
              <a:t>10/1/2023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noProof="0" smtClean="0"/>
              <a:t>10/1/2023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noProof="0" smtClean="0"/>
              <a:t>10/1/2023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10/1/2023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10/1/2023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noProof="0" smtClean="0"/>
              <a:t>10/1/2023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10/1/2023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66" r:id="rId15"/>
    <p:sldLayoutId id="214748384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ingpeople.blogspot.com/2010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riorprobability.com/page/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luediamondgallery.com/legal/employment-law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plus.lexis.com/document?pdmfid=1530671&amp;pddocfullpath=%2Fshared%2Fdocument%2Fcases%2Furn%3AcontentItem%3A6978-17S1-JBT7-X1C4-00000-00&amp;pdcontentcomponentid=6389&amp;ecomp=J7yg&amp;earg=pdpsf&amp;prid=9e95e021-63a4-4ab4-aa18-b680c6890a18&amp;crid=5baa3a42-dd94-410e-94c4-944f1d239f5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lcatraz_Island_-_prison_cells_cropped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enmcleod/17518034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terial-icon-plus-icon-add-symbol-2155448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journalofresearch.com/2020/07/05/major-impact-of-social-media-in-todays-world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462333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CIVIL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LAW UPDATE 2023</a:t>
            </a:r>
          </a:p>
        </p:txBody>
      </p:sp>
      <p:pic>
        <p:nvPicPr>
          <p:cNvPr id="1026" name="Picture 2" descr="BAF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53" y="766826"/>
            <a:ext cx="11525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i="0" u="sng" dirty="0">
                <a:effectLst/>
              </a:rPr>
              <a:t>United States ex rel. Aldridge v. Corp. Mgmt., </a:t>
            </a:r>
            <a:r>
              <a:rPr lang="en-US" sz="2400" b="1" i="0" dirty="0">
                <a:effectLst/>
              </a:rPr>
              <a:t>2023 U.S. App. LEXIS 21926, 78 F.4th 727 (MB)</a:t>
            </a: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Case Details</a:t>
            </a:r>
          </a:p>
          <a:p>
            <a:pPr marL="0" indent="0">
              <a:buNone/>
            </a:pPr>
            <a:r>
              <a:rPr lang="en-US" sz="2400" b="1" dirty="0"/>
              <a:t>Panel:  Jones, Ho and Wilson </a:t>
            </a:r>
          </a:p>
          <a:p>
            <a:pPr marL="0" indent="0">
              <a:buNone/>
            </a:pPr>
            <a:r>
              <a:rPr lang="en-US" sz="2400" b="1" dirty="0"/>
              <a:t>Written by: Wilson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A close-up of a law and justice building&#10;&#10;Description automatically generated">
            <a:extLst>
              <a:ext uri="{FF2B5EF4-FFF2-40B4-BE49-F238E27FC236}">
                <a16:creationId xmlns:a16="http://schemas.microsoft.com/office/drawing/2014/main" id="{EDFCFB6D-75B2-3243-81B9-188927BE52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429" r="2" b="2"/>
          <a:stretch/>
        </p:blipFill>
        <p:spPr>
          <a:xfrm>
            <a:off x="6208712" y="2603500"/>
            <a:ext cx="4825159" cy="3416300"/>
          </a:xfr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FF96B15-8338-45D5-A943-561235072D66}" type="slidenum">
              <a:rPr lang="en-US" noProof="0" smtClean="0"/>
              <a:pPr>
                <a:spcAft>
                  <a:spcPts val="600"/>
                </a:spcAft>
              </a:pPr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33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i="0" u="sng" dirty="0">
                <a:effectLst/>
              </a:rPr>
              <a:t>Hicks v. LeBlanc, 2023 </a:t>
            </a:r>
            <a:r>
              <a:rPr lang="en-US" sz="2000" b="1" i="0" dirty="0">
                <a:effectLst/>
              </a:rPr>
              <a:t>U.S. App. LEXIS 23556, __ F.4th __, 2023 WL 5694871 (MS)</a:t>
            </a:r>
            <a:endParaRPr lang="en-US" sz="20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B18F46-80EA-8DCF-EEE2-60D57EBA8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Case Details</a:t>
            </a:r>
          </a:p>
          <a:p>
            <a:pPr marL="0" indent="0">
              <a:buNone/>
            </a:pPr>
            <a:r>
              <a:rPr lang="en-US" b="1" dirty="0"/>
              <a:t>Panel:  Higginbotham, Southwick, Willett</a:t>
            </a:r>
          </a:p>
          <a:p>
            <a:pPr marL="0" indent="0">
              <a:buNone/>
            </a:pPr>
            <a:r>
              <a:rPr lang="en-US" b="1" dirty="0"/>
              <a:t>Written by: Higginbotham</a:t>
            </a:r>
          </a:p>
          <a:p>
            <a:endParaRPr lang="en-US" dirty="0"/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F361C766-36B2-ECCA-9029-A5640B5A5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65754" y="2244997"/>
            <a:ext cx="5033072" cy="3774804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FF96B15-8338-45D5-A943-561235072D66}" type="slidenum">
              <a:rPr lang="en-US" noProof="0" smtClean="0"/>
              <a:pPr>
                <a:spcAft>
                  <a:spcPts val="600"/>
                </a:spcAft>
              </a:pPr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8013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Civil Law Update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89624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Civil Law Update - Panelists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83226" y="2524636"/>
            <a:ext cx="10422193" cy="3797506"/>
          </a:xfrm>
        </p:spPr>
        <p:txBody>
          <a:bodyPr>
            <a:normAutofit fontScale="47500" lnSpcReduction="20000"/>
          </a:bodyPr>
          <a:lstStyle/>
          <a:p>
            <a:pPr algn="l">
              <a:spcAft>
                <a:spcPts val="600"/>
              </a:spcAft>
            </a:pPr>
            <a:endParaRPr lang="en-US" sz="59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US" sz="5900" b="1" dirty="0">
                <a:ea typeface="Calibri" panose="020F0502020204030204" pitchFamily="34" charset="0"/>
                <a:cs typeface="Times New Roman" panose="02020603050405020304" pitchFamily="18" charset="0"/>
              </a:rPr>
              <a:t>Michael J. Bentley, Bradley (Jackson, Miss.) </a:t>
            </a:r>
            <a:endParaRPr lang="en-US" sz="5900" b="1" dirty="0"/>
          </a:p>
          <a:p>
            <a:pPr algn="l">
              <a:spcAft>
                <a:spcPts val="1200"/>
              </a:spcAft>
            </a:pPr>
            <a:r>
              <a:rPr lang="en-US" sz="5900" b="1" dirty="0">
                <a:ea typeface="Calibri" panose="020F0502020204030204" pitchFamily="34" charset="0"/>
                <a:cs typeface="Times New Roman" panose="02020603050405020304" pitchFamily="18" charset="0"/>
              </a:rPr>
              <a:t>Allison A. Jones  – Downer, Jones, Marino &amp; Wilhite (Shreveport, LA.)</a:t>
            </a:r>
            <a:endParaRPr lang="en-US" sz="59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en-US" sz="5900" b="1" dirty="0">
                <a:ea typeface="Calibri" panose="020F0502020204030204" pitchFamily="34" charset="0"/>
                <a:cs typeface="Times New Roman" panose="02020603050405020304" pitchFamily="18" charset="0"/>
              </a:rPr>
              <a:t>Martin A. Stern, Adams and Reese (New Orleans, LA.) </a:t>
            </a:r>
          </a:p>
          <a:p>
            <a:pPr algn="l">
              <a:spcAft>
                <a:spcPts val="600"/>
              </a:spcAft>
            </a:pPr>
            <a:r>
              <a:rPr lang="en-US" sz="5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7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C435-B82C-4741-6DA8-E93E91571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582057"/>
            <a:ext cx="8825658" cy="3195323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bg1"/>
                </a:solidFill>
                <a:ea typeface="Calibri" panose="020F0502020204030204" pitchFamily="34" charset="0"/>
              </a:rPr>
            </a:br>
            <a:r>
              <a:rPr lang="en-US" sz="6700" b="1" dirty="0">
                <a:solidFill>
                  <a:schemeClr val="bg1"/>
                </a:solidFill>
                <a:ea typeface="Calibri" panose="020F0502020204030204" pitchFamily="34" charset="0"/>
              </a:rPr>
              <a:t>EN BANC OPINION</a:t>
            </a:r>
            <a:br>
              <a:rPr lang="en-US" b="1" dirty="0">
                <a:solidFill>
                  <a:schemeClr val="bg1"/>
                </a:solidFill>
                <a:ea typeface="Calibri" panose="020F0502020204030204" pitchFamily="34" charset="0"/>
              </a:rPr>
            </a:br>
            <a:br>
              <a:rPr lang="en-US" b="1" dirty="0">
                <a:solidFill>
                  <a:schemeClr val="bg1"/>
                </a:solidFill>
                <a:ea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4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avel and a sign on a table&#10;&#10;Description automatically generated">
            <a:extLst>
              <a:ext uri="{FF2B5EF4-FFF2-40B4-BE49-F238E27FC236}">
                <a16:creationId xmlns:a16="http://schemas.microsoft.com/office/drawing/2014/main" id="{E9931ADA-F586-6DB3-927E-998FCD2A2D5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012" r="26829" b="-1"/>
          <a:stretch/>
        </p:blipFill>
        <p:spPr>
          <a:xfrm>
            <a:off x="6058861" y="478880"/>
            <a:ext cx="5582675" cy="5900239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4564722" cy="1735668"/>
          </a:xfrm>
        </p:spPr>
        <p:txBody>
          <a:bodyPr anchor="b">
            <a:noAutofit/>
          </a:bodyPr>
          <a:lstStyle/>
          <a:p>
            <a:r>
              <a:rPr lang="en-US" sz="2400" b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Hamilton v. Dallas Cnty</a:t>
            </a:r>
            <a:r>
              <a:rPr lang="en-US" sz="2400" b="1" dirty="0"/>
              <a:t>., No. 21- 10133,    F.4th   , 2023 U.S. App. LEXIS 21780, 2023 WL 5316716 at *1 (5th Cir. Aug. 18, 2023) (AAJ)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0EE8C36-7FB0-C056-7F50-50BEF619A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3859212" cy="137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TEXTUALISM V. </a:t>
            </a:r>
          </a:p>
          <a:p>
            <a:pPr algn="ctr"/>
            <a:r>
              <a:rPr lang="en-US" sz="2000" b="1" dirty="0"/>
              <a:t>“ULTIMATE EMPLOYMENT DECISION”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FF96B15-8338-45D5-A943-561235072D66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125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C435-B82C-4741-6DA8-E93E91571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689" y="2848131"/>
            <a:ext cx="8825658" cy="78225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PANEL OPINONS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CASES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3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rison cell with a toilet and sink&#10;&#10;Description automatically generated">
            <a:extLst>
              <a:ext uri="{FF2B5EF4-FFF2-40B4-BE49-F238E27FC236}">
                <a16:creationId xmlns:a16="http://schemas.microsoft.com/office/drawing/2014/main" id="{BA4C3A8E-CEC4-74E1-7BAB-2D818186E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87" r="4398" b="3"/>
          <a:stretch/>
        </p:blipFill>
        <p:spPr>
          <a:xfrm>
            <a:off x="6105271" y="670909"/>
            <a:ext cx="5400981" cy="5708210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21" y="1464732"/>
            <a:ext cx="5058208" cy="1118811"/>
          </a:xfrm>
        </p:spPr>
        <p:txBody>
          <a:bodyPr anchor="b">
            <a:noAutofit/>
          </a:bodyPr>
          <a:lstStyle/>
          <a:p>
            <a:r>
              <a:rPr lang="en-US" sz="2400" b="1" i="0" u="sng" dirty="0">
                <a:solidFill>
                  <a:schemeClr val="bg1"/>
                </a:solidFill>
                <a:effectLst/>
              </a:rPr>
              <a:t>Carmouche v. Hooper</a:t>
            </a:r>
            <a:r>
              <a:rPr lang="en-US" sz="2400" b="1" i="0" dirty="0">
                <a:solidFill>
                  <a:schemeClr val="bg1"/>
                </a:solidFill>
                <a:effectLst/>
              </a:rPr>
              <a:t>, 77 F.4th 362, 2023 U.S. App. LEXIS 20891 (MB)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1154955" y="2946400"/>
            <a:ext cx="3859212" cy="20828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sz="2600" b="1" u="sng" dirty="0"/>
              <a:t>Case Details</a:t>
            </a:r>
          </a:p>
          <a:p>
            <a:pPr marL="0" indent="0">
              <a:buNone/>
            </a:pPr>
            <a:r>
              <a:rPr lang="en-US" sz="2600" b="1" dirty="0"/>
              <a:t>Panel:  Weiner, Graves, Douglas</a:t>
            </a:r>
          </a:p>
          <a:p>
            <a:pPr marL="0" indent="0">
              <a:buNone/>
            </a:pPr>
            <a:r>
              <a:rPr lang="en-US" sz="2600" b="1" dirty="0"/>
              <a:t>Written by: Douglas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FF96B15-8338-45D5-A943-561235072D66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267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Case Details</a:t>
            </a:r>
          </a:p>
          <a:p>
            <a:pPr marL="0" indent="0">
              <a:buNone/>
            </a:pPr>
            <a:r>
              <a:rPr lang="en-US" sz="2800" b="1" dirty="0"/>
              <a:t>Panel:  Smith, Clement, Wilson </a:t>
            </a:r>
          </a:p>
          <a:p>
            <a:pPr marL="0" indent="0">
              <a:buNone/>
            </a:pPr>
            <a:r>
              <a:rPr lang="en-US" sz="2800" b="1" dirty="0"/>
              <a:t>Written by: Smith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FF96B15-8338-45D5-A943-561235072D66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7091A09-3E6F-53A7-7626-45132E836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595086"/>
            <a:ext cx="8761413" cy="1430774"/>
          </a:xfrm>
        </p:spPr>
        <p:txBody>
          <a:bodyPr/>
          <a:lstStyle/>
          <a:p>
            <a:r>
              <a:rPr lang="en-US" sz="2400" b="1" u="sng" strike="noStrike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BRAIDWOOD MGMT. V EEOC</a:t>
            </a:r>
            <a:r>
              <a:rPr lang="en-US" sz="2400" b="1" strike="noStrike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70 F.4th 914 (5th Cir. 2023)</a:t>
            </a:r>
            <a:r>
              <a:rPr lang="en-US" sz="2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(MS)</a:t>
            </a:r>
            <a:br>
              <a:rPr lang="en-US" sz="2400" u="sng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endParaRPr lang="en-US" sz="2400" u="sng" dirty="0">
              <a:solidFill>
                <a:schemeClr val="bg1"/>
              </a:solidFill>
            </a:endParaRPr>
          </a:p>
        </p:txBody>
      </p:sp>
      <p:pic>
        <p:nvPicPr>
          <p:cNvPr id="15" name="Picture 14" descr="A close-up of a street sign">
            <a:extLst>
              <a:ext uri="{FF2B5EF4-FFF2-40B4-BE49-F238E27FC236}">
                <a16:creationId xmlns:a16="http://schemas.microsoft.com/office/drawing/2014/main" id="{0F4AB94F-8111-B735-9D1A-6DB02DF5F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40311" y="2523916"/>
            <a:ext cx="6116260" cy="40735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F1012B-5674-BEF7-2F16-D56A6A27426F}"/>
              </a:ext>
            </a:extLst>
          </p:cNvPr>
          <p:cNvSpPr txBox="1"/>
          <p:nvPr/>
        </p:nvSpPr>
        <p:spPr>
          <a:xfrm>
            <a:off x="1219200" y="6677025"/>
            <a:ext cx="975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flickr.com/photos/benmcleod/17518034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0899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 anchor="ctr">
            <a:normAutofit fontScale="90000"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JANUARY V. CITY OF HUNTSVILLE</a:t>
            </a:r>
            <a:r>
              <a:rPr lang="en-US" b="1" dirty="0">
                <a:solidFill>
                  <a:schemeClr val="bg1"/>
                </a:solidFill>
              </a:rPr>
              <a:t>, 74 F.4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r>
              <a:rPr lang="en-US" b="1" dirty="0">
                <a:solidFill>
                  <a:schemeClr val="bg1"/>
                </a:solidFill>
              </a:rPr>
              <a:t> 646 (5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r>
              <a:rPr lang="en-US" b="1" dirty="0">
                <a:solidFill>
                  <a:schemeClr val="bg1"/>
                </a:solidFill>
              </a:rPr>
              <a:t> CIR. 2023) (AAJ)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B18F46-80EA-8DCF-EEE2-60D57EBA8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Case Details</a:t>
            </a:r>
          </a:p>
          <a:p>
            <a:pPr marL="0" indent="0">
              <a:buNone/>
            </a:pPr>
            <a:r>
              <a:rPr lang="en-US" b="1" dirty="0"/>
              <a:t>Panel: Jones, Clement and Haynes</a:t>
            </a:r>
          </a:p>
          <a:p>
            <a:pPr marL="0" indent="0">
              <a:buNone/>
            </a:pPr>
            <a:r>
              <a:rPr lang="en-US" b="1" dirty="0"/>
              <a:t>Written by: Clement</a:t>
            </a:r>
          </a:p>
          <a:p>
            <a:endParaRPr lang="en-US" dirty="0"/>
          </a:p>
        </p:txBody>
      </p:sp>
      <p:pic>
        <p:nvPicPr>
          <p:cNvPr id="8" name="Picture 7" descr="A white cross in a blue circle&#10;&#10;Description automatically generated">
            <a:extLst>
              <a:ext uri="{FF2B5EF4-FFF2-40B4-BE49-F238E27FC236}">
                <a16:creationId xmlns:a16="http://schemas.microsoft.com/office/drawing/2014/main" id="{D5C0E3AE-6B69-0D48-9433-46B8F1C26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45479" y="3510718"/>
            <a:ext cx="4825159" cy="2509083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FF96B15-8338-45D5-A943-561235072D66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886C7-A3A2-EA5A-A619-C340DDDAECA0}"/>
              </a:ext>
            </a:extLst>
          </p:cNvPr>
          <p:cNvSpPr txBox="1"/>
          <p:nvPr/>
        </p:nvSpPr>
        <p:spPr>
          <a:xfrm>
            <a:off x="8087558" y="2977950"/>
            <a:ext cx="1695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PRETEXT</a:t>
            </a:r>
          </a:p>
        </p:txBody>
      </p:sp>
    </p:spTree>
    <p:extLst>
      <p:ext uri="{BB962C8B-B14F-4D97-AF65-F5344CB8AC3E}">
        <p14:creationId xmlns:p14="http://schemas.microsoft.com/office/powerpoint/2010/main" val="81762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658" y="1693332"/>
            <a:ext cx="5123542" cy="1735668"/>
          </a:xfrm>
        </p:spPr>
        <p:txBody>
          <a:bodyPr anchor="b">
            <a:normAutofit/>
          </a:bodyPr>
          <a:lstStyle/>
          <a:p>
            <a:r>
              <a:rPr lang="en-US" b="1" i="0" u="sng" dirty="0">
                <a:effectLst/>
              </a:rPr>
              <a:t>Missouri v. Biden</a:t>
            </a:r>
            <a:r>
              <a:rPr lang="en-US" b="1" i="0" dirty="0">
                <a:effectLst/>
              </a:rPr>
              <a:t>, 2023 U.S. App. LEXIS 23965, __ F.4th __, 2023 WL 5821788 (MS)</a:t>
            </a:r>
            <a:br>
              <a:rPr lang="en-US" b="1" dirty="0">
                <a:effectLst/>
              </a:rPr>
            </a:br>
            <a:endParaRPr lang="en-US" b="1" dirty="0"/>
          </a:p>
        </p:txBody>
      </p:sp>
      <p:pic>
        <p:nvPicPr>
          <p:cNvPr id="8" name="Picture 7" descr="A blue background with text&#10;&#10;Description automatically generated">
            <a:extLst>
              <a:ext uri="{FF2B5EF4-FFF2-40B4-BE49-F238E27FC236}">
                <a16:creationId xmlns:a16="http://schemas.microsoft.com/office/drawing/2014/main" id="{EC469D49-2293-3D46-1720-51F094048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900" r="20952"/>
          <a:stretch/>
        </p:blipFill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noFill/>
          <a:effectLst/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02EA326-F474-53E1-26DA-9AE8F8554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3859212" cy="137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u="sng" dirty="0"/>
              <a:t>Case Details</a:t>
            </a:r>
          </a:p>
          <a:p>
            <a:pPr marL="0" indent="0">
              <a:buNone/>
            </a:pPr>
            <a:r>
              <a:rPr lang="en-US" sz="2400" b="1" dirty="0"/>
              <a:t>Panel:  Clement, Elrod and Willett </a:t>
            </a:r>
          </a:p>
          <a:p>
            <a:pPr marL="0" indent="0">
              <a:buNone/>
            </a:pPr>
            <a:r>
              <a:rPr lang="en-US" sz="2400" b="1" dirty="0"/>
              <a:t>Per Curiam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FF96B15-8338-45D5-A943-561235072D66}" type="slidenum">
              <a:rPr lang="en-US" noProof="0" smtClean="0"/>
              <a:pPr>
                <a:spcAft>
                  <a:spcPts val="600"/>
                </a:spcAft>
              </a:pPr>
              <a:t>9</a:t>
            </a:fld>
            <a:endParaRPr lang="en-US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73122-5265-50B1-582D-F82776721046}"/>
              </a:ext>
            </a:extLst>
          </p:cNvPr>
          <p:cNvSpPr txBox="1"/>
          <p:nvPr/>
        </p:nvSpPr>
        <p:spPr>
          <a:xfrm>
            <a:off x="9319099" y="6657945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internationaljournalofresearch.com/2020/07/05/major-impact-of-social-media-in-todays-world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70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741836_Beginning of the year procedures_AAS_v5" id="{51CF042C-A21F-4772-ACB5-34142877F475}" vid="{78ABB5F0-5DDF-4844-A82C-FEADF47C5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 Boardroom</vt:lpstr>
      <vt:lpstr>CIVIL LAW UPDATE 2023</vt:lpstr>
      <vt:lpstr>Civil Law Update - Panelists</vt:lpstr>
      <vt:lpstr> EN BANC OPINION  </vt:lpstr>
      <vt:lpstr>Hamilton v. Dallas Cnty., No. 21- 10133,    F.4th   , 2023 U.S. App. LEXIS 21780, 2023 WL 5316716 at *1 (5th Cir. Aug. 18, 2023) (AAJ)</vt:lpstr>
      <vt:lpstr>PANEL OPINONS CASES OF INTEREST</vt:lpstr>
      <vt:lpstr>Carmouche v. Hooper, 77 F.4th 362, 2023 U.S. App. LEXIS 20891 (MB)</vt:lpstr>
      <vt:lpstr>BRAIDWOOD MGMT. V EEOC, 70 F.4th 914 (5th Cir. 2023) (MS) </vt:lpstr>
      <vt:lpstr>JANUARY V. CITY OF HUNTSVILLE, 74 F.4TH 646 (5TH CIR. 2023) (AAJ)</vt:lpstr>
      <vt:lpstr>Missouri v. Biden, 2023 U.S. App. LEXIS 23965, __ F.4th __, 2023 WL 5821788 (MS) </vt:lpstr>
      <vt:lpstr>United States ex rel. Aldridge v. Corp. Mgmt., 2023 U.S. App. LEXIS 21926, 78 F.4th 727 (MB)</vt:lpstr>
      <vt:lpstr>Hicks v. LeBlanc, 2023 U.S. App. LEXIS 23556, __ F.4th __, 2023 WL 5694871 (MS)</vt:lpstr>
      <vt:lpstr>Civil Law Update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1900-01-01T06:00:00Z</dcterms:created>
  <dcterms:modified xsi:type="dcterms:W3CDTF">2023-10-01T20:18:56Z</dcterms:modified>
</cp:coreProperties>
</file>